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Lst>
  <p:notesMasterIdLst>
    <p:notesMasterId r:id="rId28"/>
  </p:notesMasterIdLst>
  <p:handoutMasterIdLst>
    <p:handoutMasterId r:id="rId29"/>
  </p:handoutMasterIdLst>
  <p:sldIdLst>
    <p:sldId id="2147469775" r:id="rId6"/>
    <p:sldId id="2147469782" r:id="rId7"/>
    <p:sldId id="520" r:id="rId8"/>
    <p:sldId id="2147469808" r:id="rId9"/>
    <p:sldId id="2147469819" r:id="rId10"/>
    <p:sldId id="5952" r:id="rId11"/>
    <p:sldId id="553" r:id="rId12"/>
    <p:sldId id="5953" r:id="rId13"/>
    <p:sldId id="5970" r:id="rId14"/>
    <p:sldId id="2147469809" r:id="rId15"/>
    <p:sldId id="2147469820" r:id="rId16"/>
    <p:sldId id="5956" r:id="rId17"/>
    <p:sldId id="2147469810" r:id="rId18"/>
    <p:sldId id="2147469811" r:id="rId19"/>
    <p:sldId id="2147469812" r:id="rId20"/>
    <p:sldId id="2147469813" r:id="rId21"/>
    <p:sldId id="2147469823" r:id="rId22"/>
    <p:sldId id="2147469816" r:id="rId23"/>
    <p:sldId id="2147469822" r:id="rId24"/>
    <p:sldId id="2147469821" r:id="rId25"/>
    <p:sldId id="5968" r:id="rId26"/>
    <p:sldId id="292"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1D1"/>
    <a:srgbClr val="0596FF"/>
    <a:srgbClr val="ECECED"/>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76DFB-9A67-4E3C-9FC1-F695E25DAAF5}" v="11" dt="2026-03-01T06:28:28.53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315" autoAdjust="0"/>
  </p:normalViewPr>
  <p:slideViewPr>
    <p:cSldViewPr snapToGrid="0">
      <p:cViewPr varScale="1">
        <p:scale>
          <a:sx n="58" d="100"/>
          <a:sy n="58" d="100"/>
        </p:scale>
        <p:origin x="946" y="27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2" d="100"/>
          <a:sy n="62" d="100"/>
        </p:scale>
        <p:origin x="240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undo redo custSel modSld modMainMaster modNotesMaster modHandout">
      <pc:chgData name="Bruno Rochat" userId="4cb15ecb-167b-4f1f-8a8f-7cfb5f308cae" providerId="ADAL" clId="{80A7E78F-9404-4532-BC61-EA0E30EF31C3}" dt="2026-03-01T06:28:28.525" v="127"/>
      <pc:docMkLst>
        <pc:docMk/>
      </pc:docMkLst>
      <pc:sldChg chg="addSp delSp modSp mod">
        <pc:chgData name="Bruno Rochat" userId="4cb15ecb-167b-4f1f-8a8f-7cfb5f308cae" providerId="ADAL" clId="{80A7E78F-9404-4532-BC61-EA0E30EF31C3}" dt="2026-03-01T06:22:01.969" v="71" actId="478"/>
        <pc:sldMkLst>
          <pc:docMk/>
          <pc:sldMk cId="608248080" sldId="292"/>
        </pc:sldMkLst>
        <pc:spChg chg="del">
          <ac:chgData name="Bruno Rochat" userId="4cb15ecb-167b-4f1f-8a8f-7cfb5f308cae" providerId="ADAL" clId="{80A7E78F-9404-4532-BC61-EA0E30EF31C3}" dt="2026-03-01T06:22:01.969" v="71" actId="478"/>
          <ac:spMkLst>
            <pc:docMk/>
            <pc:sldMk cId="608248080" sldId="292"/>
            <ac:spMk id="3" creationId="{B91E408F-D1CA-E0D6-DC68-3A8E2165495A}"/>
          </ac:spMkLst>
        </pc:spChg>
        <pc:spChg chg="add mod">
          <ac:chgData name="Bruno Rochat" userId="4cb15ecb-167b-4f1f-8a8f-7cfb5f308cae" providerId="ADAL" clId="{80A7E78F-9404-4532-BC61-EA0E30EF31C3}" dt="2026-03-01T06:22:01.969" v="71" actId="478"/>
          <ac:spMkLst>
            <pc:docMk/>
            <pc:sldMk cId="608248080" sldId="292"/>
            <ac:spMk id="7" creationId="{2B920F9A-FFF2-3A8B-C1D4-8E3F1F0BF20F}"/>
          </ac:spMkLst>
        </pc:spChg>
      </pc:sldChg>
      <pc:sldChg chg="modSp mod">
        <pc:chgData name="Bruno Rochat" userId="4cb15ecb-167b-4f1f-8a8f-7cfb5f308cae" providerId="ADAL" clId="{80A7E78F-9404-4532-BC61-EA0E30EF31C3}" dt="2026-03-01T06:17:59.959" v="6" actId="20577"/>
        <pc:sldMkLst>
          <pc:docMk/>
          <pc:sldMk cId="2865241316" sldId="5968"/>
        </pc:sldMkLst>
        <pc:graphicFrameChg chg="mod modGraphic">
          <ac:chgData name="Bruno Rochat" userId="4cb15ecb-167b-4f1f-8a8f-7cfb5f308cae" providerId="ADAL" clId="{80A7E78F-9404-4532-BC61-EA0E30EF31C3}" dt="2026-03-01T06:17:59.959" v="6" actId="20577"/>
          <ac:graphicFrameMkLst>
            <pc:docMk/>
            <pc:sldMk cId="2865241316" sldId="5968"/>
            <ac:graphicFrameMk id="2" creationId="{908D45C1-AA91-81BB-2525-2D02E5202F52}"/>
          </ac:graphicFrameMkLst>
        </pc:graphicFrameChg>
      </pc:sldChg>
      <pc:sldChg chg="addSp delSp modSp mod delAnim modAnim modNotesTx">
        <pc:chgData name="Bruno Rochat" userId="4cb15ecb-167b-4f1f-8a8f-7cfb5f308cae" providerId="ADAL" clId="{80A7E78F-9404-4532-BC61-EA0E30EF31C3}" dt="2026-03-01T06:28:28.525" v="127"/>
        <pc:sldMkLst>
          <pc:docMk/>
          <pc:sldMk cId="2835442692" sldId="2147469775"/>
        </pc:sldMkLst>
        <pc:spChg chg="mod">
          <ac:chgData name="Bruno Rochat" userId="4cb15ecb-167b-4f1f-8a8f-7cfb5f308cae" providerId="ADAL" clId="{80A7E78F-9404-4532-BC61-EA0E30EF31C3}" dt="2026-03-01T06:16:03.625" v="2" actId="20577"/>
          <ac:spMkLst>
            <pc:docMk/>
            <pc:sldMk cId="2835442692" sldId="2147469775"/>
            <ac:spMk id="2" creationId="{8A2B485C-767D-BC72-B21A-6B73ACA54F2F}"/>
          </ac:spMkLst>
        </pc:spChg>
        <pc:picChg chg="add mod">
          <ac:chgData name="Bruno Rochat" userId="4cb15ecb-167b-4f1f-8a8f-7cfb5f308cae" providerId="ADAL" clId="{80A7E78F-9404-4532-BC61-EA0E30EF31C3}" dt="2026-03-01T06:27:59.097" v="125" actId="1076"/>
          <ac:picMkLst>
            <pc:docMk/>
            <pc:sldMk cId="2835442692" sldId="2147469775"/>
            <ac:picMk id="6" creationId="{51FB7663-770C-4695-B84A-9589A4FB46DE}"/>
          </ac:picMkLst>
        </pc:picChg>
        <pc:picChg chg="del">
          <ac:chgData name="Bruno Rochat" userId="4cb15ecb-167b-4f1f-8a8f-7cfb5f308cae" providerId="ADAL" clId="{80A7E78F-9404-4532-BC61-EA0E30EF31C3}" dt="2026-03-01T06:27:20.270" v="123" actId="478"/>
          <ac:picMkLst>
            <pc:docMk/>
            <pc:sldMk cId="2835442692" sldId="2147469775"/>
            <ac:picMk id="7" creationId="{5F081350-F09C-1236-F283-9C34CAC4012D}"/>
          </ac:picMkLst>
        </pc:picChg>
      </pc:sldChg>
      <pc:sldMasterChg chg="addSp delSp modSp mod modSldLayout">
        <pc:chgData name="Bruno Rochat" userId="4cb15ecb-167b-4f1f-8a8f-7cfb5f308cae" providerId="ADAL" clId="{80A7E78F-9404-4532-BC61-EA0E30EF31C3}" dt="2026-03-01T06:25:25.113" v="122" actId="1035"/>
        <pc:sldMasterMkLst>
          <pc:docMk/>
          <pc:sldMasterMk cId="4139826685" sldId="2147483708"/>
        </pc:sldMasterMkLst>
        <pc:spChg chg="add del mod">
          <ac:chgData name="Bruno Rochat" userId="4cb15ecb-167b-4f1f-8a8f-7cfb5f308cae" providerId="ADAL" clId="{80A7E78F-9404-4532-BC61-EA0E30EF31C3}" dt="2026-03-01T06:25:25.113" v="122" actId="1035"/>
          <ac:spMkLst>
            <pc:docMk/>
            <pc:sldMasterMk cId="4139826685" sldId="2147483708"/>
            <ac:spMk id="2" creationId="{A4CC9EA1-36F7-9E11-71BE-BA17FA614B91}"/>
          </ac:spMkLst>
        </pc:spChg>
        <pc:spChg chg="mod">
          <ac:chgData name="Bruno Rochat" userId="4cb15ecb-167b-4f1f-8a8f-7cfb5f308cae" providerId="ADAL" clId="{80A7E78F-9404-4532-BC61-EA0E30EF31C3}" dt="2026-03-01T06:25:25.113" v="122" actId="1035"/>
          <ac:spMkLst>
            <pc:docMk/>
            <pc:sldMasterMk cId="4139826685" sldId="2147483708"/>
            <ac:spMk id="28" creationId="{45ED4079-4E3E-0F43-541E-94FDA6BFDAF0}"/>
          </ac:spMkLst>
        </pc:spChg>
        <pc:picChg chg="mod">
          <ac:chgData name="Bruno Rochat" userId="4cb15ecb-167b-4f1f-8a8f-7cfb5f308cae" providerId="ADAL" clId="{80A7E78F-9404-4532-BC61-EA0E30EF31C3}" dt="2026-03-01T06:25:25.113" v="122" actId="1035"/>
          <ac:picMkLst>
            <pc:docMk/>
            <pc:sldMasterMk cId="4139826685" sldId="2147483708"/>
            <ac:picMk id="7" creationId="{52B91234-E3E0-5B4E-33D1-E6FA66C38D58}"/>
          </ac:picMkLst>
        </pc:picChg>
        <pc:sldLayoutChg chg="delSp mod">
          <pc:chgData name="Bruno Rochat" userId="4cb15ecb-167b-4f1f-8a8f-7cfb5f308cae" providerId="ADAL" clId="{80A7E78F-9404-4532-BC61-EA0E30EF31C3}" dt="2026-03-01T06:21:18.071" v="60" actId="478"/>
          <pc:sldLayoutMkLst>
            <pc:docMk/>
            <pc:sldMasterMk cId="4139826685" sldId="2147483708"/>
            <pc:sldLayoutMk cId="1963132356" sldId="2147483709"/>
          </pc:sldLayoutMkLst>
          <pc:spChg chg="del">
            <ac:chgData name="Bruno Rochat" userId="4cb15ecb-167b-4f1f-8a8f-7cfb5f308cae" providerId="ADAL" clId="{80A7E78F-9404-4532-BC61-EA0E30EF31C3}" dt="2026-03-01T06:21:18.071" v="60" actId="478"/>
            <ac:spMkLst>
              <pc:docMk/>
              <pc:sldMasterMk cId="4139826685" sldId="2147483708"/>
              <pc:sldLayoutMk cId="1963132356" sldId="2147483709"/>
              <ac:spMk id="7" creationId="{C06D46CF-8691-F3FA-BDB9-F212D56DCF49}"/>
            </ac:spMkLst>
          </pc:spChg>
        </pc:sldLayoutChg>
        <pc:sldLayoutChg chg="delSp mod">
          <pc:chgData name="Bruno Rochat" userId="4cb15ecb-167b-4f1f-8a8f-7cfb5f308cae" providerId="ADAL" clId="{80A7E78F-9404-4532-BC61-EA0E30EF31C3}" dt="2026-03-01T06:21:01.864" v="49" actId="478"/>
          <pc:sldLayoutMkLst>
            <pc:docMk/>
            <pc:sldMasterMk cId="4139826685" sldId="2147483708"/>
            <pc:sldLayoutMk cId="3901687077" sldId="2147483738"/>
          </pc:sldLayoutMkLst>
          <pc:spChg chg="del">
            <ac:chgData name="Bruno Rochat" userId="4cb15ecb-167b-4f1f-8a8f-7cfb5f308cae" providerId="ADAL" clId="{80A7E78F-9404-4532-BC61-EA0E30EF31C3}" dt="2026-03-01T06:21:01.864" v="49" actId="478"/>
            <ac:spMkLst>
              <pc:docMk/>
              <pc:sldMasterMk cId="4139826685" sldId="2147483708"/>
              <pc:sldLayoutMk cId="3901687077" sldId="2147483738"/>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dirty="0" err="1">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424"/>
                </a:solidFill>
                <a:effectLst/>
                <a:latin typeface="+mn-lt"/>
              </a:rPr>
              <a:t>These slides are timed and automatically move from one to the next after a delay. To remove this automation: Go to 'Slide Show' and uncheck 'Use Timings’.</a:t>
            </a:r>
          </a:p>
          <a:p>
            <a:r>
              <a:rPr lang="en-US" sz="1200" dirty="0">
                <a:effectLst/>
                <a:latin typeface="+mn-lt"/>
              </a:rPr>
              <a:t>The slides have a soundtrack represented by an audio icon on the right side of each slide. To remove the soundtrack, click on each audio icon and lower the volume to the minimum.</a:t>
            </a:r>
          </a:p>
          <a:p>
            <a:endParaRPr lang="en-US" sz="1200" dirty="0">
              <a:effectLst/>
              <a:latin typeface="+mn-lt"/>
            </a:endParaRPr>
          </a:p>
          <a:p>
            <a:r>
              <a:rPr lang="en-US" b="0" i="0" dirty="0">
                <a:solidFill>
                  <a:srgbClr val="242424"/>
                </a:solidFill>
                <a:effectLst/>
                <a:latin typeface="+mn-lt"/>
              </a:rPr>
              <a:t>I am going to present the command line interface of </a:t>
            </a:r>
            <a:r>
              <a:rPr lang="en-US" b="0" i="0" dirty="0" err="1">
                <a:solidFill>
                  <a:srgbClr val="242424"/>
                </a:solidFill>
                <a:effectLst/>
                <a:latin typeface="+mn-lt"/>
              </a:rPr>
              <a:t>SafeKit</a:t>
            </a:r>
            <a:r>
              <a:rPr lang="en-US" b="0" i="0" dirty="0">
                <a:solidFill>
                  <a:srgbClr val="242424"/>
                </a:solidFill>
                <a:effectLst/>
                <a:latin typeface="+mn-lt"/>
              </a:rPr>
              <a:t>, which includes the configuration of the cluster, the configuration of modules, and the monitoring and control of these modules. </a:t>
            </a:r>
            <a:endParaRPr lang="en-US" sz="1200" dirty="0">
              <a:effectLst/>
              <a:latin typeface="+mn-lt"/>
            </a:endParaRPr>
          </a:p>
        </p:txBody>
      </p:sp>
    </p:spTree>
    <p:extLst>
      <p:ext uri="{BB962C8B-B14F-4D97-AF65-F5344CB8AC3E}">
        <p14:creationId xmlns:p14="http://schemas.microsoft.com/office/powerpoint/2010/main" val="3773593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Let’s now consider the configuration of a module.</a:t>
            </a:r>
            <a:endParaRPr lang="en-US" dirty="0"/>
          </a:p>
        </p:txBody>
      </p:sp>
    </p:spTree>
    <p:extLst>
      <p:ext uri="{BB962C8B-B14F-4D97-AF65-F5344CB8AC3E}">
        <p14:creationId xmlns:p14="http://schemas.microsoft.com/office/powerpoint/2010/main" val="57151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In the next slides, we will explain a scenario with six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we will install a module on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we will configure the module on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we will start and stop the module on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4, we will install and configure the module on node2 from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5, we will start the module on node 1 and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6, we will stop the module on node 1 and node 2.</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11</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7807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start with the first step of our scenario, which involves installing the module on node 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log in as an administrator or root user on node 1. This will give you the necessary permissions to execute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open a PowerShell, a shell, or any other command-line interface that you are comfortable with.</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navigate to the root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where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is located.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install command, install a mirror module named AM, from the generic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template. Instead of AM, you can choose the name that best suits you to identify your module.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Fifthly, alternatively, install a farm module named AM, from the generic </a:t>
            </a:r>
            <a:r>
              <a:rPr lang="en-US" b="0" i="0" u="none" strike="noStrike" dirty="0" err="1">
                <a:solidFill>
                  <a:srgbClr val="6A6A6A"/>
                </a:solidFill>
                <a:effectLst/>
                <a:latin typeface="Segoe UI" panose="020B0502040204020203" pitchFamily="34" charset="0"/>
              </a:rPr>
              <a:t>farm.safe</a:t>
            </a:r>
            <a:r>
              <a:rPr lang="en-US" b="0" i="0" u="none" strike="noStrike" dirty="0">
                <a:solidFill>
                  <a:srgbClr val="6A6A6A"/>
                </a:solidFill>
                <a:effectLst/>
                <a:latin typeface="Segoe UI" panose="020B0502040204020203" pitchFamily="34" charset="0"/>
              </a:rPr>
              <a:t> template.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Sixthly, the module is installed on node 1 in the modules directory under a subdirectory named AM, the parameter given during the installation command.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957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move on to step 2 of our scenario, which involves configuring the module on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edit the module XML configuration file to set parameters such as heartbeats and virtual IP address. This can be done by editing the userconfig.xml file located in the modules directory.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you will find the module scripts, also located in the modules directory, which contain the start and stop commands for the application. These scripts should not be changed in most cases, as they are already pre-configured either to restart services defined in userconfig.xml, or to reboot the virtual machine, also defined in the userconfig.xml file for the Hyper-V or KVM modules.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a mirror module, the scripts are named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script will be executed only on the primary node in the mirror module. For a farm module, the scripts are named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stopboth</a:t>
            </a:r>
            <a:r>
              <a:rPr lang="en-US" b="0" i="0" u="none" strike="noStrike" dirty="0">
                <a:solidFill>
                  <a:srgbClr val="6A6A6A"/>
                </a:solidFill>
                <a:effectLst/>
                <a:latin typeface="Segoe UI" panose="020B0502040204020203" pitchFamily="34" charset="0"/>
              </a:rPr>
              <a:t>. The </a:t>
            </a:r>
            <a:r>
              <a:rPr lang="en-US" b="0" i="0" u="none" strike="noStrike" dirty="0" err="1">
                <a:solidFill>
                  <a:srgbClr val="6A6A6A"/>
                </a:solidFill>
                <a:effectLst/>
                <a:latin typeface="Segoe UI" panose="020B0502040204020203" pitchFamily="34" charset="0"/>
              </a:rPr>
              <a:t>startboth</a:t>
            </a:r>
            <a:r>
              <a:rPr lang="en-US" b="0" i="0" u="none" strike="noStrike" dirty="0">
                <a:solidFill>
                  <a:srgbClr val="6A6A6A"/>
                </a:solidFill>
                <a:effectLst/>
                <a:latin typeface="Segoe UI" panose="020B0502040204020203" pitchFamily="34" charset="0"/>
              </a:rPr>
              <a:t> script will be executed on all nodes of the farm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manage encryption of the module's internal communications. This is optional, but encrypting communications of a module like heartbeats or replication is better. To enable encryption with a new cryptographic key,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a:t>
            </a:r>
            <a:r>
              <a:rPr lang="en-US" b="0" i="0" u="none" strike="noStrike" dirty="0" err="1">
                <a:solidFill>
                  <a:srgbClr val="6A6A6A"/>
                </a:solidFill>
                <a:effectLst/>
                <a:latin typeface="Segoe UI" panose="020B0502040204020203" pitchFamily="34" charset="0"/>
              </a:rPr>
              <a:t>genkey</a:t>
            </a:r>
            <a:r>
              <a:rPr lang="en-US" b="0" i="0" u="none" strike="noStrike" dirty="0">
                <a:solidFill>
                  <a:srgbClr val="6A6A6A"/>
                </a:solidFill>
                <a:effectLst/>
                <a:latin typeface="Segoe UI" panose="020B0502040204020203" pitchFamily="34" charset="0"/>
              </a:rPr>
              <a:t> command. To disable encryption,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a:t>
            </a:r>
            <a:r>
              <a:rPr lang="en-US" b="0" i="0" u="none" strike="noStrike" dirty="0" err="1">
                <a:solidFill>
                  <a:srgbClr val="6A6A6A"/>
                </a:solidFill>
                <a:effectLst/>
                <a:latin typeface="Segoe UI" panose="020B0502040204020203" pitchFamily="34" charset="0"/>
              </a:rPr>
              <a:t>delkey</a:t>
            </a:r>
            <a:r>
              <a:rPr lang="en-US" b="0" i="0" u="none" strike="noStrike" dirty="0">
                <a:solidFill>
                  <a:srgbClr val="6A6A6A"/>
                </a:solidFill>
                <a:effectLst/>
                <a:latin typeface="Segoe UI" panose="020B0502040204020203" pitchFamily="34" charset="0"/>
              </a:rPr>
              <a:t> command. You need to generate the key only once and not at each configuration. You can also use the </a:t>
            </a:r>
            <a:r>
              <a:rPr lang="en-US" b="0" i="0" u="none" strike="noStrike" dirty="0" err="1">
                <a:solidFill>
                  <a:srgbClr val="6A6A6A"/>
                </a:solidFill>
                <a:effectLst/>
                <a:latin typeface="Segoe UI" panose="020B0502040204020203" pitchFamily="34" charset="0"/>
              </a:rPr>
              <a:t>genkey</a:t>
            </a:r>
            <a:r>
              <a:rPr lang="en-US" b="0" i="0" u="none" strike="noStrike" dirty="0">
                <a:solidFill>
                  <a:srgbClr val="6A6A6A"/>
                </a:solidFill>
                <a:effectLst/>
                <a:latin typeface="Segoe UI" panose="020B0502040204020203" pitchFamily="34" charset="0"/>
              </a:rPr>
              <a:t> command to regenerate new keys.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apply the configuration locally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config command. This step should be repeated every time the userconfig.xml, scripts, or keys are changed. Remember to stop the module before configuring.</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4576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proceed to step 3 of our scenario, which involves starting and stopping the module on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start the module using the appropriate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a mirror module,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prim command on the first startup to force the start as primary of the node with the up-to-date replicated directories. The other node, upon its own startup, will resynchronize its data from the primary node before becoming secondary. For subsequent startups,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 because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remembers the node with the up-to-date data.</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a farm module,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optionally, you can wait for the startup to complete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waitstart</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stop the module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optionally, you can wait for the stop to complete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waitstop</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4035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move on to step 4 of our scenario, which involves installing and configuring the module on node2 from node1.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if not already done, change the firewall rules on both nodes. Refer to the Installation slides for detailed instructions. You can also list the ports used by the module by running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a:t>
            </a:r>
            <a:r>
              <a:rPr lang="en-US" b="0" i="0" u="none" strike="noStrike" dirty="0" err="1">
                <a:solidFill>
                  <a:srgbClr val="6A6A6A"/>
                </a:solidFill>
                <a:effectLst/>
                <a:latin typeface="Segoe UI" panose="020B0502040204020203" pitchFamily="34" charset="0"/>
              </a:rPr>
              <a:t>getports</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export the module named AM to node2, using the command: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"dash H node2" "dash E AM" . The "dash H node2" option specifies that the command should be run on node2 as defined in the cluster.xml file. This step will install and configure the module on node2, including the cryptographic key.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list the cluster state with its installed modules by running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state command. The "dash H star" option specifies that the command should be run on all nodes defined in the cluster.xml file. The output will show the state of modules in the cluster, including node name, module name, mode, ID, date, and signature. It is crucial that the signatures and module IDs are identical on all nodes; otherwise, the module will not work properly.</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15</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30393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proceed to step 5 of our scenario, which involves starting the module on both node1 and node2. Thanks to the dash H option, you can start the module on both nodes from a single node, node1 in our scenario.</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have two options for starting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Option 1 is an individual start where you can start the module on each node individually. For a mirror module, start first the node with the most up-to-date data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prim command. In this example, node1 is supposed to be this node. For subsequent startups,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 since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retains the most up-to-date node. Then start the module on node2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 Node2 will synchronize data from node1 and become secondary. For a farm module, start the nodes in any order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 and by specifying the node name in the dash H option. Optionally, you can wait for the startup to complete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waitstart</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Option 2 is a global start where you can start the module on both nodes simultaneously.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 The option, "dash H node1 node2", specifies that the command should be run on both node1 and node2 as defined in the cluster.xml file. For a mirror module, node1 will become the primary with the PRIM state, if it has the most up-to-date data, and node2 will become the secondary with the SECOND state. For a farm module, both node1 and node2 will become active with the UP state.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508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move on to step 6 of our scenario, which involves stopping the module on both node1 and node2. Once again, thanks to the dash H option, you can stop the module on both nodes from a single node, node1 in our scenario.</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have two options for stopping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Option 1 is an individual stop where you can stop the module on each node individually. For a mirror module, stop first the secondary node to avoid an unnecessary failover. In this example, run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on node2 first. Then, run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on node1. For a farm module, stop the nodes in any order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command and by specifying the node name in the dash H option. Optionally, you can wait for the stop to complete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waitstop</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Option 2 is a global stop where you can stop the module on both nodes simultaneously.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command. The option,  dash H "node1,node2", specifies that the command should be run on both node1 and node2 as defined in the cluster.xml file. With a global stop and for a mirror module, you may have an unnecessary failover, if node1 in the PRIM state is stopped before node2 in the SECOND state.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17</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6672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consider the main commands to control and monitor a module.</a:t>
            </a:r>
            <a:endParaRPr lang="en-US" dirty="0"/>
          </a:p>
        </p:txBody>
      </p:sp>
    </p:spTree>
    <p:extLst>
      <p:ext uri="{BB962C8B-B14F-4D97-AF65-F5344CB8AC3E}">
        <p14:creationId xmlns:p14="http://schemas.microsoft.com/office/powerpoint/2010/main" val="573835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are some essential commands you need to know to control your modules effectively.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to get a list of all commands, use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help.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already discussed in the previous scenario,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stop commands start and stop a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stop all running modules and wait for their stops, you can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shutdown.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Some special commands are available for a mirror module and they must be used in special cases only.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force the module to start as primary even if it does not have the most up-to-date data,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prim command can be used.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force the module to start as secondary,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second command can be used.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force the module to start as secondary with a full resynchronization of replicated directories,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second </a:t>
            </a:r>
            <a:r>
              <a:rPr lang="en-US" b="0" i="0" u="none" strike="noStrike" dirty="0" err="1">
                <a:solidFill>
                  <a:srgbClr val="6A6A6A"/>
                </a:solidFill>
                <a:effectLst/>
                <a:latin typeface="Segoe UI" panose="020B0502040204020203" pitchFamily="34" charset="0"/>
              </a:rPr>
              <a:t>fullsync</a:t>
            </a:r>
            <a:r>
              <a:rPr lang="en-US" b="0" i="0" u="none" strike="noStrike" dirty="0">
                <a:solidFill>
                  <a:srgbClr val="6A6A6A"/>
                </a:solidFill>
                <a:effectLst/>
                <a:latin typeface="Segoe UI" panose="020B0502040204020203" pitchFamily="34" charset="0"/>
              </a:rPr>
              <a:t> command can be used.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19</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6506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start </a:t>
            </a:r>
            <a:r>
              <a:rPr lang="fr-FR" dirty="0" err="1"/>
              <a:t>with</a:t>
            </a:r>
            <a:r>
              <a:rPr lang="fr-FR" dirty="0"/>
              <a:t> an </a:t>
            </a:r>
            <a:r>
              <a:rPr lang="fr-FR" dirty="0" err="1"/>
              <a:t>overview</a:t>
            </a:r>
            <a:r>
              <a:rPr lang="fr-FR" dirty="0"/>
              <a:t>.</a:t>
            </a:r>
            <a:endParaRPr lang="en-US" dirty="0"/>
          </a:p>
        </p:txBody>
      </p:sp>
    </p:spTree>
    <p:extLst>
      <p:ext uri="{BB962C8B-B14F-4D97-AF65-F5344CB8AC3E}">
        <p14:creationId xmlns:p14="http://schemas.microsoft.com/office/powerpoint/2010/main" val="2811283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are some essential commands you need to know to monitor your modules effectively.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check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version and license,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level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get the state of a module,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state command. The dash v option returns the resource states in addition to the module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reduce the output to the synthetic state of a module with an exit code, use the dash </a:t>
            </a:r>
            <a:r>
              <a:rPr lang="en-US" b="0" i="0" u="none" strike="noStrike" dirty="0" err="1">
                <a:solidFill>
                  <a:srgbClr val="6A6A6A"/>
                </a:solidFill>
                <a:effectLst/>
                <a:latin typeface="Segoe UI" panose="020B0502040204020203" pitchFamily="34" charset="0"/>
              </a:rPr>
              <a:t>lq</a:t>
            </a:r>
            <a:r>
              <a:rPr lang="en-US" b="0" i="0" u="none" strike="noStrike" dirty="0">
                <a:solidFill>
                  <a:srgbClr val="6A6A6A"/>
                </a:solidFill>
                <a:effectLst/>
                <a:latin typeface="Segoe UI" panose="020B0502040204020203" pitchFamily="34" charset="0"/>
              </a:rPr>
              <a:t> option. This can be useful for scripting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the logs, you can view the last messages of the module log in real-time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logview</a:t>
            </a:r>
            <a:r>
              <a:rPr lang="en-US" b="0" i="0" u="none" strike="noStrike" dirty="0">
                <a:solidFill>
                  <a:srgbClr val="6A6A6A"/>
                </a:solidFill>
                <a:effectLst/>
                <a:latin typeface="Segoe UI" panose="020B0502040204020203" pitchFamily="34" charset="0"/>
              </a:rPr>
              <a:t> command. The dash A option displays all messages.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save the module log to a file,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logsave</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Additionally, the outputs of the module script executions are saved in the var/modules directory. A file is created for each script execution with the date of its execution and the script name.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20</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92236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Here are other useful commands.</a:t>
            </a:r>
          </a:p>
          <a:p>
            <a:pPr algn="l"/>
            <a:r>
              <a:rPr lang="en-US" b="0" i="0" dirty="0">
                <a:solidFill>
                  <a:srgbClr val="242424"/>
                </a:solidFill>
                <a:effectLst/>
                <a:latin typeface="Segoe UI" panose="020B0502040204020203" pitchFamily="34" charset="0"/>
              </a:rPr>
              <a:t>For maintenance operations that require stopping the application monitored by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it may be necessary to disable all automatic restarts triggered by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a:t>
            </a:r>
          </a:p>
          <a:p>
            <a:pPr algn="l"/>
            <a:r>
              <a:rPr lang="en-US" b="0" i="0" dirty="0">
                <a:solidFill>
                  <a:srgbClr val="242424"/>
                </a:solidFill>
                <a:effectLst/>
                <a:latin typeface="Segoe UI" panose="020B0502040204020203" pitchFamily="34" charset="0"/>
              </a:rPr>
              <a:t>First, for a mirror module, stop the module on the secondary node to avoid a failover on this node.</a:t>
            </a:r>
          </a:p>
          <a:p>
            <a:pPr algn="l"/>
            <a:r>
              <a:rPr lang="en-US" b="0" i="0" dirty="0">
                <a:solidFill>
                  <a:srgbClr val="242424"/>
                </a:solidFill>
                <a:effectLst/>
                <a:latin typeface="Segoe UI" panose="020B0502040204020203" pitchFamily="34" charset="0"/>
              </a:rPr>
              <a:t>Then, as shown in the first table, disable the checkers configured inside the module that monitor the application and trigger restarts.</a:t>
            </a:r>
          </a:p>
          <a:p>
            <a:pPr algn="l"/>
            <a:r>
              <a:rPr lang="en-US" b="0" i="0" dirty="0">
                <a:solidFill>
                  <a:srgbClr val="242424"/>
                </a:solidFill>
                <a:effectLst/>
                <a:latin typeface="Segoe UI" panose="020B0502040204020203" pitchFamily="34" charset="0"/>
              </a:rPr>
              <a:t>Next, disable process monitoring, which also triggers restarts.</a:t>
            </a:r>
          </a:p>
          <a:p>
            <a:pPr algn="l"/>
            <a:r>
              <a:rPr lang="en-US" b="0" i="0" dirty="0">
                <a:solidFill>
                  <a:srgbClr val="242424"/>
                </a:solidFill>
                <a:effectLst/>
                <a:latin typeface="Segoe UI" panose="020B0502040204020203" pitchFamily="34" charset="0"/>
              </a:rPr>
              <a:t>Finally, disable the automatic startup of the module at boot to ensure that the application integrated into the module will not start at boot with the module startup.</a:t>
            </a:r>
          </a:p>
          <a:p>
            <a:pPr algn="l"/>
            <a:r>
              <a:rPr lang="en-US" b="0" i="0" dirty="0">
                <a:solidFill>
                  <a:srgbClr val="242424"/>
                </a:solidFill>
                <a:effectLst/>
                <a:latin typeface="Segoe UI" panose="020B0502040204020203" pitchFamily="34" charset="0"/>
              </a:rPr>
              <a:t>Please note that disabling monitoring is permanent, even after a node's reboot. Therefore, you must re-enable everything once the maintenance is completed.</a:t>
            </a:r>
          </a:p>
          <a:p>
            <a:pPr algn="l"/>
            <a:r>
              <a:rPr lang="en-US" b="0" i="0" dirty="0">
                <a:solidFill>
                  <a:srgbClr val="242424"/>
                </a:solidFill>
                <a:effectLst/>
                <a:latin typeface="Segoe UI" panose="020B0502040204020203" pitchFamily="34" charset="0"/>
              </a:rPr>
              <a:t>As shown in the first table, you have a resource for each case indicating whether it is enabled or disabled.</a:t>
            </a:r>
          </a:p>
          <a:p>
            <a:pPr algn="l"/>
            <a:r>
              <a:rPr lang="en-US" b="0" i="0" dirty="0">
                <a:solidFill>
                  <a:srgbClr val="242424"/>
                </a:solidFill>
                <a:effectLst/>
                <a:latin typeface="Segoe UI" panose="020B0502040204020203" pitchFamily="34" charset="0"/>
              </a:rPr>
              <a:t>In the system logs, as shown in the second table, you can retrieve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events in the Windows event log with the Get-</a:t>
            </a:r>
            <a:r>
              <a:rPr lang="en-US" b="0" i="0" dirty="0" err="1">
                <a:solidFill>
                  <a:srgbClr val="242424"/>
                </a:solidFill>
                <a:effectLst/>
                <a:latin typeface="Segoe UI" panose="020B0502040204020203" pitchFamily="34" charset="0"/>
              </a:rPr>
              <a:t>EventLog</a:t>
            </a:r>
            <a:r>
              <a:rPr lang="en-US" b="0" i="0" dirty="0">
                <a:solidFill>
                  <a:srgbClr val="242424"/>
                </a:solidFill>
                <a:effectLst/>
                <a:latin typeface="Segoe UI" panose="020B0502040204020203" pitchFamily="34" charset="0"/>
              </a:rPr>
              <a:t> command, and with the </a:t>
            </a:r>
            <a:r>
              <a:rPr lang="en-US" b="0" i="0" dirty="0" err="1">
                <a:solidFill>
                  <a:srgbClr val="242424"/>
                </a:solidFill>
                <a:effectLst/>
                <a:latin typeface="Segoe UI" panose="020B0502040204020203" pitchFamily="34" charset="0"/>
              </a:rPr>
              <a:t>journalctl</a:t>
            </a:r>
            <a:r>
              <a:rPr lang="en-US" b="0" i="0" dirty="0">
                <a:solidFill>
                  <a:srgbClr val="242424"/>
                </a:solidFill>
                <a:effectLst/>
                <a:latin typeface="Segoe UI" panose="020B0502040204020203" pitchFamily="34" charset="0"/>
              </a:rPr>
              <a:t> command on Linux.</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21</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14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93712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As shown in the table on the right, all commands are prefixed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followed by arguments.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is available on Windows in the C drive and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directory. On Linux,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is found in the /OPT/</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directory.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Windows, the SYSTEM account, administrators, and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 can execute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commands. On Linux, the root user and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user (the user under which the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 runs) can execute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commands.</a:t>
            </a:r>
            <a:endParaRPr lang="en-US" b="0" i="0" dirty="0">
              <a:solidFill>
                <a:srgbClr val="171717"/>
              </a:solidFill>
              <a:effectLst/>
              <a:latin typeface="Segoe UI" panose="020B0502040204020203" pitchFamily="34" charset="0"/>
            </a:endParaRPr>
          </a:p>
          <a:p>
            <a:pPr algn="l"/>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provides powerful command line administration, enabling an administrator to manage the cluster efficiently through a command prompt or a shell. Additionally, the command line can be useful for automating configuration and startup processes via scripts.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interface is rich and simplifies the process of configuring the cluster globally on all nodes, as well as deploying various modules, and manage their starting, stopping, and monitoring.</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540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examine how to configure the cluster.</a:t>
            </a:r>
            <a:endParaRPr lang="en-US" dirty="0"/>
          </a:p>
          <a:p>
            <a:endParaRPr lang="en-US" dirty="0"/>
          </a:p>
        </p:txBody>
      </p:sp>
    </p:spTree>
    <p:extLst>
      <p:ext uri="{BB962C8B-B14F-4D97-AF65-F5344CB8AC3E}">
        <p14:creationId xmlns:p14="http://schemas.microsoft.com/office/powerpoint/2010/main" val="384160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the next slides, we will explain the three steps of the cluster configuration process. First, edit the configuration on node 1. Second, apply the configuration on node 1 and node 2. Third, verify the results.</a:t>
            </a:r>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5</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4806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start with the editing of the cluster configuration. </a:t>
            </a:r>
            <a:endParaRPr lang="en-US" b="0" i="0" dirty="0">
              <a:solidFill>
                <a:srgbClr val="171717"/>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Begin by logging in as an administrator or root user on node 1.  This will give you the necessary permissions to edit the cluster.xml file.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Open a PowerShell, a shell, or any preferred command-line interface.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Navigate to the var/cluster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and edit the cluster.xml file on node 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cluster.xml example, you can see the definition of two LANs or Local Area Networks between two nodes. The first LAN is named "default," and the second one is named "private". The IP addresses of both nodes on each LAN are provided.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By default, there is a single LAN. However, a second LAN can be useful if you wish to set up a dedicated replication network on a private network.</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444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take a closer look at the essential configuration of the cluster.xml file. This configuration defines two key elements: the logical name of the LAN and the logical name of the nodes, along with their IP addresses or DNS names.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logical name of the LANs will be referenced when configuring modules, for example, to define where to pass heartbeats and the replication flow. The logical names of the nodes will be displayed in the console, used in the distributed commands and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framework to identify the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the address field, it is advisable to use IP addresses to ensure resilience against DNS failures.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7</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4398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Now let’s go to the second step, which consists of applying the cluster configuration on all nodes.</a:t>
            </a:r>
            <a:endParaRPr lang="en-US" b="0" i="0" dirty="0">
              <a:solidFill>
                <a:srgbClr val="171717"/>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6A6A6A"/>
                </a:solidFill>
                <a:effectLst/>
                <a:latin typeface="Segoe UI" panose="020B0502040204020203" pitchFamily="34" charset="0"/>
              </a:rPr>
              <a:t>Let's begin by changing the directory to the root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on node 1, where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is located.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check the configuration without applying it. This can be done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a:t>
            </a:r>
            <a:r>
              <a:rPr lang="en-US" b="0" i="0" u="none" strike="noStrike" dirty="0" err="1">
                <a:solidFill>
                  <a:srgbClr val="6A6A6A"/>
                </a:solidFill>
                <a:effectLst/>
                <a:latin typeface="Segoe UI" panose="020B0502040204020203" pitchFamily="34" charset="0"/>
              </a:rPr>
              <a:t>confcheck</a:t>
            </a:r>
            <a:r>
              <a:rPr lang="en-US" b="0" i="0" u="none" strike="noStrike" dirty="0">
                <a:solidFill>
                  <a:srgbClr val="6A6A6A"/>
                </a:solidFill>
                <a:effectLst/>
                <a:latin typeface="Segoe UI" panose="020B0502040204020203" pitchFamily="34" charset="0"/>
              </a:rPr>
              <a:t> command. This command ensures that the local cluster.xml file is correct and ready to be applied.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Next, we can apply the configuration on node 1.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config command. This step will configure the cluster on node 1 and create a new cryptographic key for secure communication between cluster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Once the configuration is applied on node1, we need to export it to all nodes. This can be achieved with the command: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dash H star dash 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dash H star option runs the command on all nodes defined in the cluster.xml file.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last step will apply and export the cluster configuration and the cryptographic key to all nodes.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8</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999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finish with the third step, which consists of checking the result.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To do this,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a:t>
            </a:r>
            <a:r>
              <a:rPr lang="en-US" b="0" i="0" u="none" strike="noStrike" dirty="0" err="1">
                <a:solidFill>
                  <a:srgbClr val="6A6A6A"/>
                </a:solidFill>
                <a:effectLst/>
                <a:latin typeface="Segoe UI" panose="020B0502040204020203" pitchFamily="34" charset="0"/>
              </a:rPr>
              <a:t>confinfo</a:t>
            </a:r>
            <a:r>
              <a:rPr lang="en-US" b="0" i="0" u="none" strike="noStrike" dirty="0">
                <a:solidFill>
                  <a:srgbClr val="6A6A6A"/>
                </a:solidFill>
                <a:effectLst/>
                <a:latin typeface="Segoe UI" panose="020B0502040204020203" pitchFamily="34" charset="0"/>
              </a:rPr>
              <a:t> command, applied to all nodes with the </a:t>
            </a:r>
            <a:r>
              <a:rPr lang="en-US" b="0" i="0" u="none" strike="noStrike" dirty="0" err="1">
                <a:solidFill>
                  <a:srgbClr val="6A6A6A"/>
                </a:solidFill>
                <a:effectLst/>
                <a:latin typeface="Segoe UI" panose="020B0502040204020203" pitchFamily="34" charset="0"/>
              </a:rPr>
              <a:t>the</a:t>
            </a:r>
            <a:r>
              <a:rPr lang="en-US" b="0" i="0" u="none" strike="noStrike" dirty="0">
                <a:solidFill>
                  <a:srgbClr val="6A6A6A"/>
                </a:solidFill>
                <a:effectLst/>
                <a:latin typeface="Segoe UI" panose="020B0502040204020203" pitchFamily="34" charset="0"/>
              </a:rPr>
              <a:t> dash H star.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It is important that the signatures are the same on all nodes; otherwise, the cluster will not work properly.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can also check the license keys on all nodes with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level command, applied to all nodes with the </a:t>
            </a:r>
            <a:r>
              <a:rPr lang="en-US" b="0" i="0" u="none" strike="noStrike" dirty="0" err="1">
                <a:solidFill>
                  <a:srgbClr val="6A6A6A"/>
                </a:solidFill>
                <a:effectLst/>
                <a:latin typeface="Segoe UI" panose="020B0502040204020203" pitchFamily="34" charset="0"/>
              </a:rPr>
              <a:t>the</a:t>
            </a:r>
            <a:r>
              <a:rPr lang="en-US" b="0" i="0" u="none" strike="noStrike" dirty="0">
                <a:solidFill>
                  <a:srgbClr val="6A6A6A"/>
                </a:solidFill>
                <a:effectLst/>
                <a:latin typeface="Segoe UI" panose="020B0502040204020203" pitchFamily="34" charset="0"/>
              </a:rPr>
              <a:t> dash H star option.</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9</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07715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1963132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547668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88656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1446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17831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60890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19741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37157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37476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82226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7331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573598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75979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67553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9535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609042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389354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42493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251105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96476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442340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15450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214196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3901687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79537990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421701854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556037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315206508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188460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585967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4095466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042835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699387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21288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56193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3432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412863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89659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165151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377534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7365110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99993277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109638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bloc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43973-559F-1A6E-D781-B47AF0F40B6E}"/>
              </a:ext>
            </a:extLst>
          </p:cNvPr>
          <p:cNvSpPr/>
          <p:nvPr userDrawn="1"/>
        </p:nvSpPr>
        <p:spPr>
          <a:xfrm>
            <a:off x="417847" y="1793726"/>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 name="Rectangle 2">
            <a:extLst>
              <a:ext uri="{FF2B5EF4-FFF2-40B4-BE49-F238E27FC236}">
                <a16:creationId xmlns:a16="http://schemas.microsoft.com/office/drawing/2014/main" id="{C50CF414-58DB-64D8-E7D7-890ABC06B46B}"/>
              </a:ext>
            </a:extLst>
          </p:cNvPr>
          <p:cNvSpPr/>
          <p:nvPr userDrawn="1"/>
        </p:nvSpPr>
        <p:spPr>
          <a:xfrm>
            <a:off x="6748231" y="1844782"/>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591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946917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Oval 21">
            <a:extLst>
              <a:ext uri="{FF2B5EF4-FFF2-40B4-BE49-F238E27FC236}">
                <a16:creationId xmlns:a16="http://schemas.microsoft.com/office/drawing/2014/main" id="{3A717455-3A33-4220-AAB5-A7BAA9DC8761}"/>
              </a:ext>
            </a:extLst>
          </p:cNvPr>
          <p:cNvSpPr/>
          <p:nvPr userDrawn="1"/>
        </p:nvSpPr>
        <p:spPr bwMode="invGray">
          <a:xfrm>
            <a:off x="443637" y="143251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Text Placeholder 5">
            <a:extLst>
              <a:ext uri="{FF2B5EF4-FFF2-40B4-BE49-F238E27FC236}">
                <a16:creationId xmlns:a16="http://schemas.microsoft.com/office/drawing/2014/main" id="{141E41FF-3022-A0C2-832B-8783556F0FC0}"/>
              </a:ext>
            </a:extLst>
          </p:cNvPr>
          <p:cNvSpPr>
            <a:spLocks noGrp="1"/>
          </p:cNvSpPr>
          <p:nvPr>
            <p:ph type="body" sz="quarter" idx="13" hasCustomPrompt="1"/>
          </p:nvPr>
        </p:nvSpPr>
        <p:spPr bwMode="invGray">
          <a:xfrm>
            <a:off x="1869505"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5" name="Text Placeholder 5">
            <a:extLst>
              <a:ext uri="{FF2B5EF4-FFF2-40B4-BE49-F238E27FC236}">
                <a16:creationId xmlns:a16="http://schemas.microsoft.com/office/drawing/2014/main" id="{FB053763-AA75-5F52-1CB3-D01C2F188CC6}"/>
              </a:ext>
            </a:extLst>
          </p:cNvPr>
          <p:cNvSpPr>
            <a:spLocks noGrp="1"/>
          </p:cNvSpPr>
          <p:nvPr>
            <p:ph type="body" sz="quarter" idx="49" hasCustomPrompt="1"/>
          </p:nvPr>
        </p:nvSpPr>
        <p:spPr bwMode="invGray">
          <a:xfrm>
            <a:off x="1869505" y="1432984"/>
            <a:ext cx="4096512" cy="677169"/>
          </a:xfrm>
        </p:spPr>
        <p:txBody>
          <a:bodyPr lIns="0" tIns="0" rIns="0" bIns="0" anchor="ctr"/>
          <a:lstStyle>
            <a:lvl1pPr marL="0" indent="0" algn="l">
              <a:buFont typeface="Arial" panose="020B0604020202020204" pitchFamily="34" charset="0"/>
              <a:buNone/>
              <a:defRPr sz="2133">
                <a:solidFill>
                  <a:schemeClr val="accent1"/>
                </a:solidFill>
                <a:latin typeface="+mj-lt"/>
              </a:defRPr>
            </a:lvl1pPr>
          </a:lstStyle>
          <a:p>
            <a:pPr lvl="0"/>
            <a:r>
              <a:rPr lang="en-US" dirty="0"/>
              <a:t>Title</a:t>
            </a:r>
          </a:p>
        </p:txBody>
      </p:sp>
      <p:sp>
        <p:nvSpPr>
          <p:cNvPr id="6" name="Text Placeholder 5">
            <a:extLst>
              <a:ext uri="{FF2B5EF4-FFF2-40B4-BE49-F238E27FC236}">
                <a16:creationId xmlns:a16="http://schemas.microsoft.com/office/drawing/2014/main" id="{02293143-8F43-9259-D043-9B99C200C627}"/>
              </a:ext>
            </a:extLst>
          </p:cNvPr>
          <p:cNvSpPr>
            <a:spLocks noGrp="1"/>
          </p:cNvSpPr>
          <p:nvPr>
            <p:ph type="body" sz="quarter" idx="50" hasCustomPrompt="1"/>
          </p:nvPr>
        </p:nvSpPr>
        <p:spPr bwMode="invGray">
          <a:xfrm>
            <a:off x="7641621"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7" name="Text Placeholder 5">
            <a:extLst>
              <a:ext uri="{FF2B5EF4-FFF2-40B4-BE49-F238E27FC236}">
                <a16:creationId xmlns:a16="http://schemas.microsoft.com/office/drawing/2014/main" id="{F0E71A70-98E5-2D28-824F-4C334D3B26C7}"/>
              </a:ext>
            </a:extLst>
          </p:cNvPr>
          <p:cNvSpPr>
            <a:spLocks noGrp="1"/>
          </p:cNvSpPr>
          <p:nvPr>
            <p:ph type="body" sz="quarter" idx="51" hasCustomPrompt="1"/>
          </p:nvPr>
        </p:nvSpPr>
        <p:spPr bwMode="invGray">
          <a:xfrm>
            <a:off x="7641621" y="1432984"/>
            <a:ext cx="4096512" cy="677169"/>
          </a:xfrm>
        </p:spPr>
        <p:txBody>
          <a:bodyPr lIns="0" tIns="0" rIns="0" bIns="0" anchor="ctr"/>
          <a:lstStyle>
            <a:lvl1pPr marL="0" indent="0" algn="l">
              <a:buFont typeface="Arial" panose="020B0604020202020204" pitchFamily="34" charset="0"/>
              <a:buNone/>
              <a:defRPr sz="2133">
                <a:solidFill>
                  <a:schemeClr val="accent2"/>
                </a:solidFill>
                <a:latin typeface="+mj-lt"/>
              </a:defRPr>
            </a:lvl1pPr>
          </a:lstStyle>
          <a:p>
            <a:pPr lvl="0"/>
            <a:r>
              <a:rPr lang="en-US" dirty="0"/>
              <a:t>Title</a:t>
            </a:r>
          </a:p>
        </p:txBody>
      </p:sp>
      <p:sp>
        <p:nvSpPr>
          <p:cNvPr id="8" name="Text Placeholder 5">
            <a:extLst>
              <a:ext uri="{FF2B5EF4-FFF2-40B4-BE49-F238E27FC236}">
                <a16:creationId xmlns:a16="http://schemas.microsoft.com/office/drawing/2014/main" id="{18580B11-A8C6-9702-B9D6-51F8C7ABBB82}"/>
              </a:ext>
            </a:extLst>
          </p:cNvPr>
          <p:cNvSpPr>
            <a:spLocks noGrp="1"/>
          </p:cNvSpPr>
          <p:nvPr>
            <p:ph type="body" sz="quarter" idx="35" hasCustomPrompt="1"/>
          </p:nvPr>
        </p:nvSpPr>
        <p:spPr bwMode="invGray">
          <a:xfrm>
            <a:off x="853396" y="191900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9" name="Title 1">
            <a:extLst>
              <a:ext uri="{FF2B5EF4-FFF2-40B4-BE49-F238E27FC236}">
                <a16:creationId xmlns:a16="http://schemas.microsoft.com/office/drawing/2014/main" id="{974C2013-BEDF-04DC-D242-8B1FDA7BDCD9}"/>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10" name="Text Placeholder 4">
            <a:extLst>
              <a:ext uri="{FF2B5EF4-FFF2-40B4-BE49-F238E27FC236}">
                <a16:creationId xmlns:a16="http://schemas.microsoft.com/office/drawing/2014/main" id="{1F73C747-6D89-D14F-A5F6-8B2298CEF6AF}"/>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58642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451989" y="1432984"/>
            <a:ext cx="2865120" cy="4663016"/>
          </a:xfrm>
          <a:prstGeom prst="rect">
            <a:avLst/>
          </a:prstGeom>
          <a:gradFill flip="none" rotWithShape="1">
            <a:gsLst>
              <a:gs pos="0">
                <a:srgbClr val="002D3C"/>
              </a:gs>
              <a:gs pos="100000">
                <a:srgbClr val="002D3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endParaRPr lang="en-IN" sz="3200"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619759" y="1584960"/>
            <a:ext cx="2550161" cy="4368800"/>
          </a:xfrm>
        </p:spPr>
        <p:txBody>
          <a:bodyPr lIns="91440" tIns="45720" rIns="91440" bIns="45720" anchor="t"/>
          <a:lstStyle>
            <a:lvl1pPr marL="0" indent="0" algn="l">
              <a:buFont typeface="Arial" panose="020B0604020202020204" pitchFamily="34" charset="0"/>
              <a:buNone/>
              <a:defRPr sz="2400">
                <a:solidFill>
                  <a:schemeClr val="bg1"/>
                </a:solidFill>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588327" y="1584960"/>
            <a:ext cx="8151684" cy="4368800"/>
          </a:xfrm>
        </p:spPr>
        <p:txBody>
          <a:bodyPr lIns="91440" tIns="45720" rIns="91440" bIns="45720" anchor="t"/>
          <a:lstStyle>
            <a:lvl1pPr marL="243834" indent="-243834" algn="l">
              <a:buFont typeface="Arial" panose="020B0604020202020204" pitchFamily="34" charset="0"/>
              <a:buChar char="•"/>
              <a:defRPr sz="1867">
                <a:latin typeface="+mn-lt"/>
              </a:defRPr>
            </a:lvl1pPr>
          </a:lstStyle>
          <a:p>
            <a:pPr lvl="0"/>
            <a:r>
              <a:rPr lang="en-US" dirty="0"/>
              <a:t>Text</a:t>
            </a:r>
          </a:p>
        </p:txBody>
      </p:sp>
      <p:sp>
        <p:nvSpPr>
          <p:cNvPr id="3" name="Title 1">
            <a:extLst>
              <a:ext uri="{FF2B5EF4-FFF2-40B4-BE49-F238E27FC236}">
                <a16:creationId xmlns:a16="http://schemas.microsoft.com/office/drawing/2014/main" id="{F0ADE797-87B8-1B41-5FD0-49D7A734BDF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26A64BA6-62BA-5B94-7803-BE40A1270634}"/>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6691062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1">
            <a:extLst>
              <a:ext uri="{FF2B5EF4-FFF2-40B4-BE49-F238E27FC236}">
                <a16:creationId xmlns:a16="http://schemas.microsoft.com/office/drawing/2014/main" id="{C4DE6BC6-B6E1-DECB-5873-E21796428CAE}"/>
              </a:ext>
            </a:extLst>
          </p:cNvPr>
          <p:cNvSpPr/>
          <p:nvPr userDrawn="1"/>
        </p:nvSpPr>
        <p:spPr bwMode="invGray">
          <a:xfrm>
            <a:off x="6304379"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Oval 22">
            <a:extLst>
              <a:ext uri="{FF2B5EF4-FFF2-40B4-BE49-F238E27FC236}">
                <a16:creationId xmlns:a16="http://schemas.microsoft.com/office/drawing/2014/main" id="{62931ECF-70FD-AD61-1D45-166A380B8232}"/>
              </a:ext>
            </a:extLst>
          </p:cNvPr>
          <p:cNvSpPr/>
          <p:nvPr userDrawn="1"/>
        </p:nvSpPr>
        <p:spPr bwMode="invGray">
          <a:xfrm>
            <a:off x="6304379"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6" name="Oval 24">
            <a:extLst>
              <a:ext uri="{FF2B5EF4-FFF2-40B4-BE49-F238E27FC236}">
                <a16:creationId xmlns:a16="http://schemas.microsoft.com/office/drawing/2014/main" id="{230915ED-9D62-540B-B700-15E2D3868A04}"/>
              </a:ext>
            </a:extLst>
          </p:cNvPr>
          <p:cNvSpPr/>
          <p:nvPr userDrawn="1"/>
        </p:nvSpPr>
        <p:spPr bwMode="invGray">
          <a:xfrm>
            <a:off x="6304379"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7" name="Text Placeholder 5">
            <a:extLst>
              <a:ext uri="{FF2B5EF4-FFF2-40B4-BE49-F238E27FC236}">
                <a16:creationId xmlns:a16="http://schemas.microsoft.com/office/drawing/2014/main" id="{8C2B56D7-B3F0-4F87-3CF1-4A4B156C6B09}"/>
              </a:ext>
            </a:extLst>
          </p:cNvPr>
          <p:cNvSpPr>
            <a:spLocks noGrp="1"/>
          </p:cNvSpPr>
          <p:nvPr>
            <p:ph type="body" sz="quarter" idx="38" hasCustomPrompt="1"/>
          </p:nvPr>
        </p:nvSpPr>
        <p:spPr bwMode="invGray">
          <a:xfrm>
            <a:off x="7730242"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8" name="Text Placeholder 5">
            <a:extLst>
              <a:ext uri="{FF2B5EF4-FFF2-40B4-BE49-F238E27FC236}">
                <a16:creationId xmlns:a16="http://schemas.microsoft.com/office/drawing/2014/main" id="{BDC735C4-3118-CB85-84DB-4E9BFD5020CD}"/>
              </a:ext>
            </a:extLst>
          </p:cNvPr>
          <p:cNvSpPr>
            <a:spLocks noGrp="1"/>
          </p:cNvSpPr>
          <p:nvPr>
            <p:ph type="body" sz="quarter" idx="39" hasCustomPrompt="1"/>
          </p:nvPr>
        </p:nvSpPr>
        <p:spPr bwMode="invGray">
          <a:xfrm>
            <a:off x="7730242"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9" name="Text Placeholder 5">
            <a:extLst>
              <a:ext uri="{FF2B5EF4-FFF2-40B4-BE49-F238E27FC236}">
                <a16:creationId xmlns:a16="http://schemas.microsoft.com/office/drawing/2014/main" id="{D1210FE6-6976-4666-F799-CDE24430678A}"/>
              </a:ext>
            </a:extLst>
          </p:cNvPr>
          <p:cNvSpPr>
            <a:spLocks noGrp="1"/>
          </p:cNvSpPr>
          <p:nvPr>
            <p:ph type="body" sz="quarter" idx="40" hasCustomPrompt="1"/>
          </p:nvPr>
        </p:nvSpPr>
        <p:spPr bwMode="invGray">
          <a:xfrm>
            <a:off x="7730242"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0" name="Text Placeholder 5">
            <a:extLst>
              <a:ext uri="{FF2B5EF4-FFF2-40B4-BE49-F238E27FC236}">
                <a16:creationId xmlns:a16="http://schemas.microsoft.com/office/drawing/2014/main" id="{B584B49D-6D30-E2DA-47D6-6D51C2ED7CC6}"/>
              </a:ext>
            </a:extLst>
          </p:cNvPr>
          <p:cNvSpPr>
            <a:spLocks noGrp="1"/>
          </p:cNvSpPr>
          <p:nvPr>
            <p:ph type="body" sz="quarter" idx="41" hasCustomPrompt="1"/>
          </p:nvPr>
        </p:nvSpPr>
        <p:spPr bwMode="invGray">
          <a:xfrm>
            <a:off x="6776923" y="1816318"/>
            <a:ext cx="274114"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11" name="Text Placeholder 5">
            <a:extLst>
              <a:ext uri="{FF2B5EF4-FFF2-40B4-BE49-F238E27FC236}">
                <a16:creationId xmlns:a16="http://schemas.microsoft.com/office/drawing/2014/main" id="{30A546FA-333A-C246-C86A-EC51E7616193}"/>
              </a:ext>
            </a:extLst>
          </p:cNvPr>
          <p:cNvSpPr>
            <a:spLocks noGrp="1"/>
          </p:cNvSpPr>
          <p:nvPr>
            <p:ph type="body" sz="quarter" idx="42" hasCustomPrompt="1"/>
          </p:nvPr>
        </p:nvSpPr>
        <p:spPr bwMode="invGray">
          <a:xfrm>
            <a:off x="6775320" y="3473746"/>
            <a:ext cx="277320"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5</a:t>
            </a:r>
          </a:p>
        </p:txBody>
      </p:sp>
      <p:sp>
        <p:nvSpPr>
          <p:cNvPr id="12" name="Text Placeholder 5">
            <a:extLst>
              <a:ext uri="{FF2B5EF4-FFF2-40B4-BE49-F238E27FC236}">
                <a16:creationId xmlns:a16="http://schemas.microsoft.com/office/drawing/2014/main" id="{5D20F520-0B6E-4E0F-0006-29E7BD1317CE}"/>
              </a:ext>
            </a:extLst>
          </p:cNvPr>
          <p:cNvSpPr>
            <a:spLocks noGrp="1"/>
          </p:cNvSpPr>
          <p:nvPr>
            <p:ph type="body" sz="quarter" idx="43" hasCustomPrompt="1"/>
          </p:nvPr>
        </p:nvSpPr>
        <p:spPr bwMode="invGray">
          <a:xfrm>
            <a:off x="6765702" y="5131174"/>
            <a:ext cx="296556"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6</a:t>
            </a:r>
          </a:p>
        </p:txBody>
      </p:sp>
    </p:spTree>
    <p:extLst>
      <p:ext uri="{BB962C8B-B14F-4D97-AF65-F5344CB8AC3E}">
        <p14:creationId xmlns:p14="http://schemas.microsoft.com/office/powerpoint/2010/main" val="153643678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62878" y="6373305"/>
            <a:ext cx="591509"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Eviden SAS</a:t>
            </a: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647892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5509947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70634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795440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890433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086741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421500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769841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534154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62727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762876" y="6373305"/>
            <a:ext cx="591508"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Eviden SAS</a:t>
            </a: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29684691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14509456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89518001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125200" y="6497976"/>
            <a:ext cx="666844" cy="257189"/>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608784" y="6503832"/>
            <a:ext cx="742095" cy="1692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357314" y="6217850"/>
            <a:ext cx="569790" cy="569790"/>
          </a:xfrm>
          <a:prstGeom prst="rect">
            <a:avLst/>
          </a:prstGeom>
        </p:spPr>
      </p:pic>
    </p:spTree>
    <p:extLst>
      <p:ext uri="{BB962C8B-B14F-4D97-AF65-F5344CB8AC3E}">
        <p14:creationId xmlns:p14="http://schemas.microsoft.com/office/powerpoint/2010/main" val="41398266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691" r:id="rId53"/>
    <p:sldLayoutId id="2147483650" r:id="rId54"/>
    <p:sldLayoutId id="2147483662" r:id="rId55"/>
    <p:sldLayoutId id="2147483692" r:id="rId56"/>
    <p:sldLayoutId id="2147483693" r:id="rId57"/>
    <p:sldLayoutId id="2147483694" r:id="rId58"/>
    <p:sldLayoutId id="2147483663" r:id="rId59"/>
    <p:sldLayoutId id="2147483695" r:id="rId60"/>
    <p:sldLayoutId id="2147483676" r:id="rId61"/>
    <p:sldLayoutId id="2147483664" r:id="rId62"/>
    <p:sldLayoutId id="2147483665" r:id="rId63"/>
    <p:sldLayoutId id="2147483666" r:id="rId64"/>
    <p:sldLayoutId id="2147483667" r:id="rId65"/>
    <p:sldLayoutId id="2147483668" r:id="rId66"/>
    <p:sldLayoutId id="2147483669" r:id="rId67"/>
    <p:sldLayoutId id="2147483670" r:id="rId68"/>
    <p:sldLayoutId id="2147483678" r:id="rId69"/>
    <p:sldLayoutId id="2147483686" r:id="rId70"/>
    <p:sldLayoutId id="2147483673" r:id="rId71"/>
    <p:sldLayoutId id="2147483679" r:id="rId72"/>
    <p:sldLayoutId id="2147483685" r:id="rId73"/>
    <p:sldLayoutId id="2147483683" r:id="rId74"/>
    <p:sldLayoutId id="2147483680" r:id="rId75"/>
    <p:sldLayoutId id="2147483687" r:id="rId76"/>
    <p:sldLayoutId id="2147483688" r:id="rId77"/>
    <p:sldLayoutId id="2147483681" r:id="rId78"/>
    <p:sldLayoutId id="2147483684" r:id="rId79"/>
    <p:sldLayoutId id="2147483682" r:id="rId80"/>
    <p:sldLayoutId id="2147483674" r:id="rId81"/>
    <p:sldLayoutId id="2147483689" r:id="rId82"/>
    <p:sldLayoutId id="2147483706" r:id="rId83"/>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7.png"/><Relationship Id="rId5" Type="http://schemas.openxmlformats.org/officeDocument/2006/relationships/hyperlink" Target="https://www.evidian.com/products/high-availability-software-for-application-clustering/safekit-training-installation/"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DF503F5C-12FA-BBA1-2395-3AA4A0D04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1289791" y="4282618"/>
            <a:ext cx="9144000" cy="1137797"/>
          </a:xfrm>
        </p:spPr>
        <p:txBody>
          <a:bodyPr/>
          <a:lstStyle/>
          <a:p>
            <a:r>
              <a:rPr lang="en-US" dirty="0" err="1"/>
              <a:t>SafeKit</a:t>
            </a:r>
            <a:r>
              <a:rPr lang="en-US" dirty="0"/>
              <a:t> CLI</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1283384" y="5443895"/>
            <a:ext cx="9144000" cy="551218"/>
          </a:xfrm>
        </p:spPr>
        <p:txBody>
          <a:bodyPr/>
          <a:lstStyle/>
          <a:p>
            <a:r>
              <a:rPr lang="fr-FR" dirty="0"/>
              <a:t>Command Line Interface</a:t>
            </a:r>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a:xfrm>
            <a:off x="1398415" y="5951904"/>
            <a:ext cx="3201843" cy="624251"/>
          </a:xfrm>
        </p:spPr>
        <p:txBody>
          <a:bodyPr/>
          <a:lstStyle/>
          <a:p>
            <a:endParaRPr lang="fr-FR" dirty="0"/>
          </a:p>
        </p:txBody>
      </p:sp>
      <p:pic>
        <p:nvPicPr>
          <p:cNvPr id="6" name="cli-1-1">
            <a:hlinkClick r:id="" action="ppaction://media"/>
            <a:extLst>
              <a:ext uri="{FF2B5EF4-FFF2-40B4-BE49-F238E27FC236}">
                <a16:creationId xmlns:a16="http://schemas.microsoft.com/office/drawing/2014/main" id="{51FB7663-770C-4695-B84A-9589A4FB4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30621" y="6264029"/>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1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10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279849-E645-1144-8556-6FF1DABF9711}"/>
              </a:ext>
            </a:extLst>
          </p:cNvPr>
          <p:cNvSpPr>
            <a:spLocks noGrp="1"/>
          </p:cNvSpPr>
          <p:nvPr>
            <p:ph type="body" sz="quarter" idx="10"/>
          </p:nvPr>
        </p:nvSpPr>
        <p:spPr/>
        <p:txBody>
          <a:bodyPr/>
          <a:lstStyle/>
          <a:p>
            <a:r>
              <a:rPr lang="fr-FR" dirty="0"/>
              <a:t>Configure a </a:t>
            </a:r>
            <a:r>
              <a:rPr lang="fr-FR" dirty="0" err="1"/>
              <a:t>SafeKit</a:t>
            </a:r>
            <a:r>
              <a:rPr lang="fr-FR" dirty="0"/>
              <a:t> Module</a:t>
            </a:r>
          </a:p>
        </p:txBody>
      </p:sp>
      <p:sp>
        <p:nvSpPr>
          <p:cNvPr id="3" name="Espace réservé du texte 2">
            <a:extLst>
              <a:ext uri="{FF2B5EF4-FFF2-40B4-BE49-F238E27FC236}">
                <a16:creationId xmlns:a16="http://schemas.microsoft.com/office/drawing/2014/main" id="{3E500F6B-6B70-569A-0864-24957AA5B0E4}"/>
              </a:ext>
            </a:extLst>
          </p:cNvPr>
          <p:cNvSpPr>
            <a:spLocks noGrp="1"/>
          </p:cNvSpPr>
          <p:nvPr>
            <p:ph type="body" sz="quarter" idx="16"/>
          </p:nvPr>
        </p:nvSpPr>
        <p:spPr/>
        <p:txBody>
          <a:bodyPr/>
          <a:lstStyle/>
          <a:p>
            <a:endParaRPr lang="fr-FR"/>
          </a:p>
        </p:txBody>
      </p:sp>
      <p:pic>
        <p:nvPicPr>
          <p:cNvPr id="4" name="cli-10">
            <a:hlinkClick r:id="" action="ppaction://media"/>
            <a:extLst>
              <a:ext uri="{FF2B5EF4-FFF2-40B4-BE49-F238E27FC236}">
                <a16:creationId xmlns:a16="http://schemas.microsoft.com/office/drawing/2014/main" id="{6404A748-A4A2-C676-48C9-BB4694DEA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1046" y="6356350"/>
            <a:ext cx="487363" cy="487363"/>
          </a:xfrm>
          <a:prstGeom prst="rect">
            <a:avLst/>
          </a:prstGeom>
        </p:spPr>
      </p:pic>
    </p:spTree>
    <p:extLst>
      <p:ext uri="{BB962C8B-B14F-4D97-AF65-F5344CB8AC3E}">
        <p14:creationId xmlns:p14="http://schemas.microsoft.com/office/powerpoint/2010/main" val="3109429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37013A90-18EC-4BA8-8737-47A25DDF81B4}"/>
              </a:ext>
            </a:extLst>
          </p:cNvPr>
          <p:cNvSpPr>
            <a:spLocks noGrp="1"/>
          </p:cNvSpPr>
          <p:nvPr>
            <p:ph type="body" sz="quarter" idx="13"/>
          </p:nvPr>
        </p:nvSpPr>
        <p:spPr/>
        <p:txBody>
          <a:bodyPr/>
          <a:lstStyle/>
          <a:p>
            <a:pPr marL="0" indent="0">
              <a:buNone/>
            </a:pPr>
            <a:r>
              <a:rPr lang="en-US" sz="1400" dirty="0">
                <a:solidFill>
                  <a:schemeClr val="accent1"/>
                </a:solidFill>
              </a:rPr>
              <a:t>Install a module on node1</a:t>
            </a:r>
          </a:p>
        </p:txBody>
      </p:sp>
      <p:sp>
        <p:nvSpPr>
          <p:cNvPr id="16" name="Espace réservé du texte 15">
            <a:extLst>
              <a:ext uri="{FF2B5EF4-FFF2-40B4-BE49-F238E27FC236}">
                <a16:creationId xmlns:a16="http://schemas.microsoft.com/office/drawing/2014/main" id="{F002FA30-5D95-49CF-AD32-BD42CC1C5B90}"/>
              </a:ext>
            </a:extLst>
          </p:cNvPr>
          <p:cNvSpPr>
            <a:spLocks noGrp="1"/>
          </p:cNvSpPr>
          <p:nvPr>
            <p:ph type="body" sz="quarter" idx="26"/>
          </p:nvPr>
        </p:nvSpPr>
        <p:spPr/>
        <p:txBody>
          <a:bodyPr/>
          <a:lstStyle/>
          <a:p>
            <a:pPr marL="0" indent="0">
              <a:buNone/>
            </a:pPr>
            <a:r>
              <a:rPr lang="en-US" sz="1400" dirty="0"/>
              <a:t>Configure the module on node1</a:t>
            </a:r>
            <a:endParaRPr lang="en-US" sz="1400" dirty="0">
              <a:solidFill>
                <a:srgbClr val="002D3C"/>
              </a:solidFill>
            </a:endParaRPr>
          </a:p>
        </p:txBody>
      </p:sp>
      <p:sp>
        <p:nvSpPr>
          <p:cNvPr id="17" name="Espace réservé du texte 16">
            <a:extLst>
              <a:ext uri="{FF2B5EF4-FFF2-40B4-BE49-F238E27FC236}">
                <a16:creationId xmlns:a16="http://schemas.microsoft.com/office/drawing/2014/main" id="{09536AC4-3ED4-4D1E-B6D3-93BC423F8C12}"/>
              </a:ext>
            </a:extLst>
          </p:cNvPr>
          <p:cNvSpPr>
            <a:spLocks noGrp="1"/>
          </p:cNvSpPr>
          <p:nvPr>
            <p:ph type="body" sz="quarter" idx="28"/>
          </p:nvPr>
        </p:nvSpPr>
        <p:spPr/>
        <p:txBody>
          <a:bodyPr/>
          <a:lstStyle/>
          <a:p>
            <a:pPr marL="0" indent="0">
              <a:buNone/>
            </a:pPr>
            <a:r>
              <a:rPr lang="en-US" sz="1400" dirty="0">
                <a:solidFill>
                  <a:schemeClr val="bg1">
                    <a:lumMod val="50000"/>
                  </a:schemeClr>
                </a:solidFill>
              </a:rPr>
              <a:t>Start and stop the module on node1</a:t>
            </a:r>
          </a:p>
        </p:txBody>
      </p:sp>
      <p:sp>
        <p:nvSpPr>
          <p:cNvPr id="24" name="Espace réservé du texte 23">
            <a:extLst>
              <a:ext uri="{FF2B5EF4-FFF2-40B4-BE49-F238E27FC236}">
                <a16:creationId xmlns:a16="http://schemas.microsoft.com/office/drawing/2014/main" id="{A36AFD14-150E-1691-B3F7-B2DF4735E3C3}"/>
              </a:ext>
            </a:extLst>
          </p:cNvPr>
          <p:cNvSpPr>
            <a:spLocks noGrp="1"/>
          </p:cNvSpPr>
          <p:nvPr>
            <p:ph type="body" sz="quarter" idx="35"/>
          </p:nvPr>
        </p:nvSpPr>
        <p:spPr/>
        <p:txBody>
          <a:bodyPr/>
          <a:lstStyle/>
          <a:p>
            <a:r>
              <a:rPr lang="fr-FR" dirty="0"/>
              <a:t>1</a:t>
            </a:r>
          </a:p>
        </p:txBody>
      </p:sp>
      <p:sp>
        <p:nvSpPr>
          <p:cNvPr id="25" name="Espace réservé du texte 24">
            <a:extLst>
              <a:ext uri="{FF2B5EF4-FFF2-40B4-BE49-F238E27FC236}">
                <a16:creationId xmlns:a16="http://schemas.microsoft.com/office/drawing/2014/main" id="{28660213-F580-1867-24F9-420B5B7E396F}"/>
              </a:ext>
            </a:extLst>
          </p:cNvPr>
          <p:cNvSpPr>
            <a:spLocks noGrp="1"/>
          </p:cNvSpPr>
          <p:nvPr>
            <p:ph type="body" sz="quarter" idx="36"/>
          </p:nvPr>
        </p:nvSpPr>
        <p:spPr/>
        <p:txBody>
          <a:bodyPr/>
          <a:lstStyle/>
          <a:p>
            <a:r>
              <a:rPr lang="fr-FR" dirty="0"/>
              <a:t>2</a:t>
            </a:r>
          </a:p>
        </p:txBody>
      </p:sp>
      <p:sp>
        <p:nvSpPr>
          <p:cNvPr id="26" name="Espace réservé du texte 25">
            <a:extLst>
              <a:ext uri="{FF2B5EF4-FFF2-40B4-BE49-F238E27FC236}">
                <a16:creationId xmlns:a16="http://schemas.microsoft.com/office/drawing/2014/main" id="{A7247097-CCCF-DFF6-7137-E0F87EA6561D}"/>
              </a:ext>
            </a:extLst>
          </p:cNvPr>
          <p:cNvSpPr>
            <a:spLocks noGrp="1"/>
          </p:cNvSpPr>
          <p:nvPr>
            <p:ph type="body" sz="quarter" idx="37"/>
          </p:nvPr>
        </p:nvSpPr>
        <p:spPr/>
        <p:txBody>
          <a:bodyPr/>
          <a:lstStyle/>
          <a:p>
            <a:r>
              <a:rPr lang="fr-FR" dirty="0"/>
              <a:t>3</a:t>
            </a:r>
          </a:p>
        </p:txBody>
      </p:sp>
      <p:sp>
        <p:nvSpPr>
          <p:cNvPr id="13" name="Titre 12">
            <a:extLst>
              <a:ext uri="{FF2B5EF4-FFF2-40B4-BE49-F238E27FC236}">
                <a16:creationId xmlns:a16="http://schemas.microsoft.com/office/drawing/2014/main" id="{400900E5-A94B-4FBD-8546-E32271A5CD39}"/>
              </a:ext>
            </a:extLst>
          </p:cNvPr>
          <p:cNvSpPr>
            <a:spLocks noGrp="1"/>
          </p:cNvSpPr>
          <p:nvPr>
            <p:ph type="title"/>
          </p:nvPr>
        </p:nvSpPr>
        <p:spPr/>
        <p:txBody>
          <a:bodyPr/>
          <a:lstStyle/>
          <a:p>
            <a:r>
              <a:rPr lang="en-US" dirty="0"/>
              <a:t>Scenario of the following slides</a:t>
            </a:r>
            <a:endParaRPr lang="en-GB" dirty="0"/>
          </a:p>
        </p:txBody>
      </p:sp>
      <p:sp>
        <p:nvSpPr>
          <p:cNvPr id="2" name="Espace réservé du texte 1">
            <a:extLst>
              <a:ext uri="{FF2B5EF4-FFF2-40B4-BE49-F238E27FC236}">
                <a16:creationId xmlns:a16="http://schemas.microsoft.com/office/drawing/2014/main" id="{4A7CEAB7-F8D0-3F52-8F1F-9C20F6035323}"/>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5CF9B3DF-951B-3C3B-BFA2-5D7BBF928BEB}"/>
              </a:ext>
            </a:extLst>
          </p:cNvPr>
          <p:cNvSpPr>
            <a:spLocks noGrp="1"/>
          </p:cNvSpPr>
          <p:nvPr>
            <p:ph type="body" sz="quarter" idx="38"/>
          </p:nvPr>
        </p:nvSpPr>
        <p:spPr/>
        <p:txBody>
          <a:bodyPr/>
          <a:lstStyle/>
          <a:p>
            <a:pPr marL="0" indent="0">
              <a:lnSpc>
                <a:spcPct val="150000"/>
              </a:lnSpc>
              <a:buNone/>
            </a:pPr>
            <a:r>
              <a:rPr lang="en-US" sz="1400" dirty="0">
                <a:solidFill>
                  <a:schemeClr val="accent1"/>
                </a:solidFill>
              </a:rPr>
              <a:t>Install and configure the module on node2 from node1</a:t>
            </a:r>
            <a:endParaRPr lang="fr-FR" sz="1400" dirty="0">
              <a:solidFill>
                <a:schemeClr val="accent1"/>
              </a:solidFill>
            </a:endParaRPr>
          </a:p>
        </p:txBody>
      </p:sp>
      <p:sp>
        <p:nvSpPr>
          <p:cNvPr id="4" name="Espace réservé du texte 3">
            <a:extLst>
              <a:ext uri="{FF2B5EF4-FFF2-40B4-BE49-F238E27FC236}">
                <a16:creationId xmlns:a16="http://schemas.microsoft.com/office/drawing/2014/main" id="{810792B2-CE3C-F56B-74F5-8D9FEFD1456F}"/>
              </a:ext>
            </a:extLst>
          </p:cNvPr>
          <p:cNvSpPr>
            <a:spLocks noGrp="1"/>
          </p:cNvSpPr>
          <p:nvPr>
            <p:ph type="body" sz="quarter" idx="39"/>
          </p:nvPr>
        </p:nvSpPr>
        <p:spPr/>
        <p:txBody>
          <a:bodyPr/>
          <a:lstStyle/>
          <a:p>
            <a:pPr marL="0" indent="0">
              <a:buNone/>
            </a:pPr>
            <a:r>
              <a:rPr lang="en-US" sz="1400" dirty="0"/>
              <a:t>Start the module on node1 and node2</a:t>
            </a:r>
          </a:p>
        </p:txBody>
      </p:sp>
      <p:sp>
        <p:nvSpPr>
          <p:cNvPr id="5" name="Espace réservé du texte 4">
            <a:extLst>
              <a:ext uri="{FF2B5EF4-FFF2-40B4-BE49-F238E27FC236}">
                <a16:creationId xmlns:a16="http://schemas.microsoft.com/office/drawing/2014/main" id="{CF099C35-B2F3-0BF9-7E02-D3DC57588D8A}"/>
              </a:ext>
            </a:extLst>
          </p:cNvPr>
          <p:cNvSpPr>
            <a:spLocks noGrp="1"/>
          </p:cNvSpPr>
          <p:nvPr>
            <p:ph type="body" sz="quarter" idx="40"/>
          </p:nvPr>
        </p:nvSpPr>
        <p:spPr/>
        <p:txBody>
          <a:bodyPr/>
          <a:lstStyle/>
          <a:p>
            <a:pPr marL="0" indent="0">
              <a:buNone/>
            </a:pPr>
            <a:r>
              <a:rPr lang="en-US" sz="1400" dirty="0">
                <a:solidFill>
                  <a:schemeClr val="bg1">
                    <a:lumMod val="50000"/>
                  </a:schemeClr>
                </a:solidFill>
              </a:rPr>
              <a:t>Stop the module on node1 and node2</a:t>
            </a:r>
            <a:endParaRPr lang="fr-FR" dirty="0"/>
          </a:p>
        </p:txBody>
      </p:sp>
      <p:sp>
        <p:nvSpPr>
          <p:cNvPr id="6" name="Espace réservé du texte 5">
            <a:extLst>
              <a:ext uri="{FF2B5EF4-FFF2-40B4-BE49-F238E27FC236}">
                <a16:creationId xmlns:a16="http://schemas.microsoft.com/office/drawing/2014/main" id="{401D8052-D049-A9A2-857C-003078CCE5D5}"/>
              </a:ext>
            </a:extLst>
          </p:cNvPr>
          <p:cNvSpPr>
            <a:spLocks noGrp="1"/>
          </p:cNvSpPr>
          <p:nvPr>
            <p:ph type="body" sz="quarter" idx="41"/>
          </p:nvPr>
        </p:nvSpPr>
        <p:spPr/>
        <p:txBody>
          <a:bodyPr/>
          <a:lstStyle/>
          <a:p>
            <a:r>
              <a:rPr lang="fr-FR" dirty="0"/>
              <a:t>4</a:t>
            </a:r>
          </a:p>
        </p:txBody>
      </p:sp>
      <p:sp>
        <p:nvSpPr>
          <p:cNvPr id="7" name="Espace réservé du texte 6">
            <a:extLst>
              <a:ext uri="{FF2B5EF4-FFF2-40B4-BE49-F238E27FC236}">
                <a16:creationId xmlns:a16="http://schemas.microsoft.com/office/drawing/2014/main" id="{A5F992F1-1253-D40F-48EF-7E736DAA8B51}"/>
              </a:ext>
            </a:extLst>
          </p:cNvPr>
          <p:cNvSpPr>
            <a:spLocks noGrp="1"/>
          </p:cNvSpPr>
          <p:nvPr>
            <p:ph type="body" sz="quarter" idx="42"/>
          </p:nvPr>
        </p:nvSpPr>
        <p:spPr/>
        <p:txBody>
          <a:bodyPr/>
          <a:lstStyle/>
          <a:p>
            <a:r>
              <a:rPr lang="fr-FR" dirty="0"/>
              <a:t>5</a:t>
            </a:r>
          </a:p>
        </p:txBody>
      </p:sp>
      <p:sp>
        <p:nvSpPr>
          <p:cNvPr id="8" name="Espace réservé du texte 7">
            <a:extLst>
              <a:ext uri="{FF2B5EF4-FFF2-40B4-BE49-F238E27FC236}">
                <a16:creationId xmlns:a16="http://schemas.microsoft.com/office/drawing/2014/main" id="{A09EA6C6-54D7-03AB-FEEA-94F45F0FA29E}"/>
              </a:ext>
            </a:extLst>
          </p:cNvPr>
          <p:cNvSpPr>
            <a:spLocks noGrp="1"/>
          </p:cNvSpPr>
          <p:nvPr>
            <p:ph type="body" sz="quarter" idx="43"/>
          </p:nvPr>
        </p:nvSpPr>
        <p:spPr/>
        <p:txBody>
          <a:bodyPr/>
          <a:lstStyle/>
          <a:p>
            <a:r>
              <a:rPr lang="fr-FR" dirty="0"/>
              <a:t>6</a:t>
            </a:r>
          </a:p>
        </p:txBody>
      </p:sp>
      <p:pic>
        <p:nvPicPr>
          <p:cNvPr id="10" name="cli-11">
            <a:hlinkClick r:id="" action="ppaction://media"/>
            <a:extLst>
              <a:ext uri="{FF2B5EF4-FFF2-40B4-BE49-F238E27FC236}">
                <a16:creationId xmlns:a16="http://schemas.microsoft.com/office/drawing/2014/main" id="{DE1CDD28-C24D-ABAB-C584-5F79EACBF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1047" y="6370637"/>
            <a:ext cx="487363" cy="487363"/>
          </a:xfrm>
          <a:prstGeom prst="rect">
            <a:avLst/>
          </a:prstGeom>
        </p:spPr>
      </p:pic>
    </p:spTree>
    <p:extLst>
      <p:ext uri="{BB962C8B-B14F-4D97-AF65-F5344CB8AC3E}">
        <p14:creationId xmlns:p14="http://schemas.microsoft.com/office/powerpoint/2010/main" val="387424765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3"/>
          </p:nvPr>
        </p:nvSpPr>
        <p:spPr/>
        <p:txBody>
          <a:bodyPr/>
          <a:lstStyle/>
          <a:p>
            <a:pPr>
              <a:lnSpc>
                <a:spcPct val="150000"/>
              </a:lnSpc>
            </a:pPr>
            <a:r>
              <a:rPr lang="en-GB" sz="1400" dirty="0"/>
              <a:t>Step 1/6 on node1</a:t>
            </a:r>
          </a:p>
          <a:p>
            <a:pPr>
              <a:lnSpc>
                <a:spcPct val="150000"/>
              </a:lnSpc>
            </a:pPr>
            <a:endParaRPr lang="en-US" sz="2400" dirty="0"/>
          </a:p>
          <a:p>
            <a:pPr>
              <a:lnSpc>
                <a:spcPct val="150000"/>
              </a:lnSpc>
            </a:pPr>
            <a:r>
              <a:rPr lang="en-US" sz="1200" dirty="0"/>
              <a:t>Install a module on node1</a:t>
            </a:r>
          </a:p>
        </p:txBody>
      </p:sp>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26"/>
          </p:nvPr>
        </p:nvSpPr>
        <p:spPr/>
        <p:txBody>
          <a:bodyPr/>
          <a:lstStyle/>
          <a:p>
            <a:pPr marL="457189" indent="-457189">
              <a:buFont typeface="+mj-lt"/>
              <a:buAutoNum type="arabicPeriod"/>
            </a:pPr>
            <a:r>
              <a:rPr lang="en-US" sz="1400" dirty="0"/>
              <a:t>Log in as administrator/root</a:t>
            </a:r>
          </a:p>
          <a:p>
            <a:pPr marL="457189" indent="-457189">
              <a:buFont typeface="+mj-lt"/>
              <a:buAutoNum type="arabicPeriod"/>
            </a:pPr>
            <a:endParaRPr lang="en-US" sz="1400" dirty="0"/>
          </a:p>
          <a:p>
            <a:pPr marL="457189" indent="-457189">
              <a:buFont typeface="+mj-lt"/>
              <a:buAutoNum type="arabicPeriod"/>
            </a:pPr>
            <a:r>
              <a:rPr lang="en-US" sz="1400" dirty="0"/>
              <a:t>Open a system console (PowerShell, shell,…) </a:t>
            </a:r>
          </a:p>
          <a:p>
            <a:pPr marL="457189" indent="-457189">
              <a:buFont typeface="+mj-lt"/>
              <a:buAutoNum type="arabicPeriod"/>
            </a:pPr>
            <a:endParaRPr lang="en-US" sz="1400" dirty="0"/>
          </a:p>
          <a:p>
            <a:pPr marL="457189" indent="-457189">
              <a:buFont typeface="+mj-lt"/>
              <a:buAutoNum type="arabicPeriod"/>
            </a:pPr>
            <a:r>
              <a:rPr lang="en-US" sz="1400" dirty="0"/>
              <a:t>Change directory to SAFE</a:t>
            </a:r>
          </a:p>
          <a:p>
            <a:pPr marL="457189" indent="-457189">
              <a:buFont typeface="+mj-lt"/>
              <a:buAutoNum type="arabicPeriod"/>
            </a:pPr>
            <a:endParaRPr lang="en-US" sz="1400" dirty="0"/>
          </a:p>
          <a:p>
            <a:pPr marL="457189" indent="-457189">
              <a:buFont typeface="+mj-lt"/>
              <a:buAutoNum type="arabicPeriod"/>
            </a:pPr>
            <a:r>
              <a:rPr lang="fr-FR" sz="1400" dirty="0"/>
              <a:t>Install a module, </a:t>
            </a:r>
            <a:r>
              <a:rPr lang="fr-FR" sz="1400" dirty="0" err="1"/>
              <a:t>named</a:t>
            </a:r>
            <a:r>
              <a:rPr lang="fr-FR" sz="1400" dirty="0"/>
              <a:t> </a:t>
            </a:r>
            <a:r>
              <a:rPr lang="fr-FR" sz="1400" i="1" dirty="0"/>
              <a:t>AM</a:t>
            </a:r>
            <a:r>
              <a:rPr lang="fr-FR" sz="1400" dirty="0"/>
              <a:t>, </a:t>
            </a:r>
            <a:r>
              <a:rPr lang="fr-FR" sz="1400" dirty="0" err="1"/>
              <a:t>from</a:t>
            </a:r>
            <a:r>
              <a:rPr lang="fr-FR" sz="1400" dirty="0">
                <a:latin typeface="Montserrat" panose="00000500000000000000" pitchFamily="2" charset="0"/>
              </a:rPr>
              <a:t> </a:t>
            </a:r>
            <a:r>
              <a:rPr lang="fr-FR" sz="1400" dirty="0">
                <a:latin typeface="+mn-lt"/>
              </a:rPr>
              <a:t>the </a:t>
            </a:r>
            <a:r>
              <a:rPr lang="fr-FR" sz="1400" dirty="0" err="1">
                <a:latin typeface="+mn-lt"/>
              </a:rPr>
              <a:t>generic</a:t>
            </a:r>
            <a:r>
              <a:rPr lang="fr-FR" sz="1400" dirty="0">
                <a:latin typeface="+mn-lt"/>
              </a:rPr>
              <a:t> </a:t>
            </a:r>
            <a:r>
              <a:rPr lang="fr-FR" sz="1400" dirty="0" err="1">
                <a:latin typeface="+mn-lt"/>
              </a:rPr>
              <a:t>mirror</a:t>
            </a:r>
            <a:r>
              <a:rPr lang="fr-FR" sz="1400" dirty="0">
                <a:latin typeface="+mn-lt"/>
              </a:rPr>
              <a:t> module </a:t>
            </a:r>
            <a:r>
              <a:rPr lang="fr-FR" sz="1400" dirty="0" err="1">
                <a:latin typeface="+mn-lt"/>
              </a:rPr>
              <a:t>template</a:t>
            </a:r>
            <a:r>
              <a:rPr lang="fr-FR" sz="1400" dirty="0">
                <a:latin typeface="+mn-lt"/>
              </a:rPr>
              <a:t> </a:t>
            </a:r>
          </a:p>
          <a:p>
            <a:pPr marL="404166" lvl="2" indent="0">
              <a:lnSpc>
                <a:spcPct val="150000"/>
              </a:lnSpc>
              <a:buNone/>
            </a:pPr>
            <a:r>
              <a:rPr lang="en-US" sz="1200" dirty="0">
                <a:solidFill>
                  <a:schemeClr val="accent1"/>
                </a:solidFill>
                <a:latin typeface="Courier New" panose="02070309020205020404" pitchFamily="49" charset="0"/>
                <a:cs typeface="Courier New" panose="02070309020205020404" pitchFamily="49" charset="0"/>
              </a:rPr>
              <a:t> </a:t>
            </a:r>
            <a:r>
              <a:rPr lang="en-US" sz="1200" dirty="0" err="1">
                <a:solidFill>
                  <a:schemeClr val="accent1"/>
                </a:solidFill>
                <a:latin typeface="Courier New" panose="02070309020205020404" pitchFamily="49" charset="0"/>
                <a:cs typeface="Courier New" panose="02070309020205020404" pitchFamily="49" charset="0"/>
              </a:rPr>
              <a:t>safekit</a:t>
            </a:r>
            <a:r>
              <a:rPr lang="en-US" sz="1200" dirty="0">
                <a:solidFill>
                  <a:schemeClr val="accent1"/>
                </a:solidFill>
                <a:latin typeface="Courier New" panose="02070309020205020404" pitchFamily="49" charset="0"/>
                <a:cs typeface="Courier New" panose="02070309020205020404" pitchFamily="49" charset="0"/>
              </a:rPr>
              <a:t> module install –m </a:t>
            </a:r>
            <a:r>
              <a:rPr lang="en-US" sz="1200" i="1" dirty="0">
                <a:solidFill>
                  <a:schemeClr val="accent1"/>
                </a:solidFill>
                <a:latin typeface="Courier New" panose="02070309020205020404" pitchFamily="49" charset="0"/>
                <a:cs typeface="Courier New" panose="02070309020205020404" pitchFamily="49" charset="0"/>
              </a:rPr>
              <a:t>AM</a:t>
            </a:r>
            <a:r>
              <a:rPr lang="en-US" sz="1200" dirty="0">
                <a:solidFill>
                  <a:schemeClr val="accent1"/>
                </a:solidFill>
                <a:latin typeface="Courier New" panose="02070309020205020404" pitchFamily="49" charset="0"/>
                <a:cs typeface="Courier New" panose="02070309020205020404" pitchFamily="49" charset="0"/>
              </a:rPr>
              <a:t> SAFE/</a:t>
            </a:r>
            <a:r>
              <a:rPr lang="en-US" sz="1200" dirty="0" err="1">
                <a:solidFill>
                  <a:schemeClr val="accent1"/>
                </a:solidFill>
                <a:latin typeface="Courier New" panose="02070309020205020404" pitchFamily="49" charset="0"/>
                <a:cs typeface="Courier New" panose="02070309020205020404" pitchFamily="49" charset="0"/>
              </a:rPr>
              <a:t>Application_Modules</a:t>
            </a:r>
            <a:r>
              <a:rPr lang="en-US" sz="1200" dirty="0">
                <a:solidFill>
                  <a:schemeClr val="accent1"/>
                </a:solidFill>
                <a:latin typeface="Courier New" panose="02070309020205020404" pitchFamily="49" charset="0"/>
                <a:cs typeface="Courier New" panose="02070309020205020404" pitchFamily="49" charset="0"/>
              </a:rPr>
              <a:t>/generic/</a:t>
            </a:r>
            <a:r>
              <a:rPr lang="en-US" sz="1200" dirty="0" err="1">
                <a:solidFill>
                  <a:schemeClr val="accent1"/>
                </a:solidFill>
                <a:latin typeface="Courier New" panose="02070309020205020404" pitchFamily="49" charset="0"/>
                <a:cs typeface="Courier New" panose="02070309020205020404" pitchFamily="49" charset="0"/>
              </a:rPr>
              <a:t>mirror.safe</a:t>
            </a:r>
            <a:endParaRPr lang="en-US" sz="1200" dirty="0">
              <a:solidFill>
                <a:schemeClr val="accent1"/>
              </a:solidFill>
              <a:latin typeface="Courier New" panose="02070309020205020404" pitchFamily="49" charset="0"/>
              <a:cs typeface="Courier New" panose="02070309020205020404" pitchFamily="49" charset="0"/>
            </a:endParaRPr>
          </a:p>
          <a:p>
            <a:pPr lvl="1">
              <a:lnSpc>
                <a:spcPct val="150000"/>
              </a:lnSpc>
            </a:pPr>
            <a:endParaRPr lang="fr-FR" sz="1400" dirty="0">
              <a:latin typeface="+mn-lt"/>
            </a:endParaRPr>
          </a:p>
          <a:p>
            <a:pPr marL="370734" indent="-342900">
              <a:buFont typeface="+mj-lt"/>
              <a:buAutoNum type="arabicPeriod"/>
            </a:pPr>
            <a:r>
              <a:rPr lang="fr-FR" sz="1400" dirty="0"/>
              <a:t>Install a module, </a:t>
            </a:r>
            <a:r>
              <a:rPr lang="fr-FR" sz="1400" dirty="0" err="1"/>
              <a:t>named</a:t>
            </a:r>
            <a:r>
              <a:rPr lang="fr-FR" sz="1400" dirty="0"/>
              <a:t> </a:t>
            </a:r>
            <a:r>
              <a:rPr lang="fr-FR" sz="1400" i="1" dirty="0"/>
              <a:t>AM</a:t>
            </a:r>
            <a:r>
              <a:rPr lang="fr-FR" sz="1400" dirty="0"/>
              <a:t>, </a:t>
            </a:r>
            <a:r>
              <a:rPr lang="fr-FR" sz="1400" dirty="0" err="1"/>
              <a:t>from</a:t>
            </a:r>
            <a:r>
              <a:rPr lang="fr-FR" sz="1400" dirty="0"/>
              <a:t> </a:t>
            </a:r>
            <a:r>
              <a:rPr lang="fr-FR" sz="1400" dirty="0">
                <a:latin typeface="+mn-lt"/>
              </a:rPr>
              <a:t>the </a:t>
            </a:r>
            <a:r>
              <a:rPr lang="fr-FR" sz="1400" dirty="0" err="1">
                <a:latin typeface="+mn-lt"/>
              </a:rPr>
              <a:t>generic</a:t>
            </a:r>
            <a:r>
              <a:rPr lang="fr-FR" sz="1400" dirty="0">
                <a:latin typeface="+mn-lt"/>
              </a:rPr>
              <a:t> </a:t>
            </a:r>
            <a:r>
              <a:rPr lang="fr-FR" sz="1400" dirty="0" err="1">
                <a:latin typeface="+mn-lt"/>
              </a:rPr>
              <a:t>farm</a:t>
            </a:r>
            <a:r>
              <a:rPr lang="fr-FR" sz="1400" dirty="0">
                <a:latin typeface="+mn-lt"/>
              </a:rPr>
              <a:t> module </a:t>
            </a:r>
            <a:r>
              <a:rPr lang="fr-FR" sz="1400" dirty="0" err="1">
                <a:latin typeface="+mn-lt"/>
              </a:rPr>
              <a:t>template</a:t>
            </a:r>
            <a:r>
              <a:rPr lang="fr-FR" sz="1400" dirty="0">
                <a:latin typeface="+mn-lt"/>
              </a:rPr>
              <a:t> </a:t>
            </a:r>
          </a:p>
          <a:p>
            <a:pPr marL="404166" lvl="2" indent="0">
              <a:lnSpc>
                <a:spcPct val="150000"/>
              </a:lnSpc>
              <a:buNone/>
            </a:pPr>
            <a:r>
              <a:rPr lang="en-US" sz="1200" dirty="0">
                <a:solidFill>
                  <a:schemeClr val="accent1"/>
                </a:solidFill>
                <a:latin typeface="Courier New" panose="02070309020205020404" pitchFamily="49" charset="0"/>
                <a:cs typeface="Courier New" panose="02070309020205020404" pitchFamily="49" charset="0"/>
              </a:rPr>
              <a:t> </a:t>
            </a:r>
            <a:r>
              <a:rPr lang="en-US" sz="1200" dirty="0" err="1">
                <a:solidFill>
                  <a:schemeClr val="accent1"/>
                </a:solidFill>
                <a:latin typeface="Courier New" panose="02070309020205020404" pitchFamily="49" charset="0"/>
                <a:cs typeface="Courier New" panose="02070309020205020404" pitchFamily="49" charset="0"/>
              </a:rPr>
              <a:t>safekit</a:t>
            </a:r>
            <a:r>
              <a:rPr lang="en-US" sz="1200" dirty="0">
                <a:solidFill>
                  <a:schemeClr val="accent1"/>
                </a:solidFill>
                <a:latin typeface="Courier New" panose="02070309020205020404" pitchFamily="49" charset="0"/>
                <a:cs typeface="Courier New" panose="02070309020205020404" pitchFamily="49" charset="0"/>
              </a:rPr>
              <a:t> module install –m </a:t>
            </a:r>
            <a:r>
              <a:rPr lang="en-US" sz="1200" i="1" dirty="0">
                <a:solidFill>
                  <a:schemeClr val="accent1"/>
                </a:solidFill>
                <a:latin typeface="Courier New" panose="02070309020205020404" pitchFamily="49" charset="0"/>
                <a:cs typeface="Courier New" panose="02070309020205020404" pitchFamily="49" charset="0"/>
              </a:rPr>
              <a:t>AM</a:t>
            </a:r>
            <a:r>
              <a:rPr lang="en-US" sz="1200" dirty="0">
                <a:solidFill>
                  <a:schemeClr val="accent1"/>
                </a:solidFill>
                <a:latin typeface="Courier New" panose="02070309020205020404" pitchFamily="49" charset="0"/>
                <a:cs typeface="Courier New" panose="02070309020205020404" pitchFamily="49" charset="0"/>
              </a:rPr>
              <a:t> SAFE/</a:t>
            </a:r>
            <a:r>
              <a:rPr lang="en-US" sz="1200" dirty="0" err="1">
                <a:solidFill>
                  <a:schemeClr val="accent1"/>
                </a:solidFill>
                <a:latin typeface="Courier New" panose="02070309020205020404" pitchFamily="49" charset="0"/>
                <a:cs typeface="Courier New" panose="02070309020205020404" pitchFamily="49" charset="0"/>
              </a:rPr>
              <a:t>Application_Modules</a:t>
            </a:r>
            <a:r>
              <a:rPr lang="en-US" sz="1200" dirty="0">
                <a:solidFill>
                  <a:schemeClr val="accent1"/>
                </a:solidFill>
                <a:latin typeface="Courier New" panose="02070309020205020404" pitchFamily="49" charset="0"/>
                <a:cs typeface="Courier New" panose="02070309020205020404" pitchFamily="49" charset="0"/>
              </a:rPr>
              <a:t>/generic/</a:t>
            </a:r>
            <a:r>
              <a:rPr lang="en-US" sz="1200" dirty="0" err="1">
                <a:solidFill>
                  <a:schemeClr val="accent1"/>
                </a:solidFill>
                <a:latin typeface="Courier New" panose="02070309020205020404" pitchFamily="49" charset="0"/>
                <a:cs typeface="Courier New" panose="02070309020205020404" pitchFamily="49" charset="0"/>
              </a:rPr>
              <a:t>farm.safe</a:t>
            </a:r>
            <a:endParaRPr lang="en-US" sz="1200" dirty="0">
              <a:solidFill>
                <a:schemeClr val="accent1"/>
              </a:solidFill>
              <a:latin typeface="Courier New" panose="02070309020205020404" pitchFamily="49" charset="0"/>
              <a:cs typeface="Courier New" panose="02070309020205020404" pitchFamily="49" charset="0"/>
            </a:endParaRPr>
          </a:p>
          <a:p>
            <a:pPr marL="575616" lvl="2" indent="-171450">
              <a:lnSpc>
                <a:spcPct val="150000"/>
              </a:lnSpc>
              <a:buFont typeface="Courier New" panose="02070309020205020404" pitchFamily="49" charset="0"/>
              <a:buChar char="o"/>
            </a:pPr>
            <a:endParaRPr lang="en-US" sz="1133" dirty="0">
              <a:solidFill>
                <a:schemeClr val="accent1"/>
              </a:solidFill>
              <a:cs typeface="Courier New" panose="02070309020205020404" pitchFamily="49" charset="0"/>
            </a:endParaRPr>
          </a:p>
          <a:p>
            <a:pPr marL="370734" indent="-342900">
              <a:buFont typeface="+mj-lt"/>
              <a:buAutoNum type="arabicPeriod"/>
            </a:pPr>
            <a:r>
              <a:rPr lang="en-GB" sz="1400" dirty="0">
                <a:latin typeface="+mn-lt"/>
              </a:rPr>
              <a:t>The module is installed in </a:t>
            </a:r>
            <a:r>
              <a:rPr lang="en-GB" sz="1400" dirty="0">
                <a:solidFill>
                  <a:srgbClr val="FF6D43"/>
                </a:solidFill>
                <a:latin typeface="+mn-lt"/>
                <a:cs typeface="Courier New" panose="02070309020205020404" pitchFamily="49" charset="0"/>
              </a:rPr>
              <a:t>SAFE/modules/</a:t>
            </a:r>
            <a:r>
              <a:rPr lang="en-GB" sz="1400" i="1" dirty="0">
                <a:solidFill>
                  <a:srgbClr val="FF6D43"/>
                </a:solidFill>
                <a:latin typeface="+mn-lt"/>
                <a:cs typeface="Courier New" panose="02070309020205020404" pitchFamily="49" charset="0"/>
              </a:rPr>
              <a:t>AM</a:t>
            </a:r>
            <a:r>
              <a:rPr lang="en-GB" sz="1400" dirty="0">
                <a:solidFill>
                  <a:srgbClr val="FF6D43"/>
                </a:solidFill>
                <a:latin typeface="+mn-lt"/>
                <a:cs typeface="Courier New" panose="02070309020205020404" pitchFamily="49" charset="0"/>
              </a:rPr>
              <a:t>/</a:t>
            </a:r>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p:txBody>
          <a:bodyPr/>
          <a:lstStyle/>
          <a:p>
            <a:r>
              <a:rPr lang="en-GB" dirty="0"/>
              <a:t>Module configuration</a:t>
            </a:r>
          </a:p>
        </p:txBody>
      </p:sp>
      <p:sp>
        <p:nvSpPr>
          <p:cNvPr id="8" name="Espace réservé du texte 7">
            <a:extLst>
              <a:ext uri="{FF2B5EF4-FFF2-40B4-BE49-F238E27FC236}">
                <a16:creationId xmlns:a16="http://schemas.microsoft.com/office/drawing/2014/main" id="{3CDA9CB2-DD33-422D-909A-237AA7151512}"/>
              </a:ext>
            </a:extLst>
          </p:cNvPr>
          <p:cNvSpPr>
            <a:spLocks noGrp="1"/>
          </p:cNvSpPr>
          <p:nvPr>
            <p:ph type="body" sz="quarter" idx="10"/>
          </p:nvPr>
        </p:nvSpPr>
        <p:spPr/>
        <p:txBody>
          <a:bodyPr/>
          <a:lstStyle/>
          <a:p>
            <a:endParaRPr lang="en-GB" dirty="0"/>
          </a:p>
        </p:txBody>
      </p:sp>
      <p:pic>
        <p:nvPicPr>
          <p:cNvPr id="6" name="cli-12">
            <a:hlinkClick r:id="" action="ppaction://media"/>
            <a:extLst>
              <a:ext uri="{FF2B5EF4-FFF2-40B4-BE49-F238E27FC236}">
                <a16:creationId xmlns:a16="http://schemas.microsoft.com/office/drawing/2014/main" id="{E95E5DFD-9498-880D-DDFA-0F5EB99482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01412" y="6370637"/>
            <a:ext cx="487363" cy="487363"/>
          </a:xfrm>
          <a:prstGeom prst="rect">
            <a:avLst/>
          </a:prstGeom>
        </p:spPr>
      </p:pic>
    </p:spTree>
    <p:extLst>
      <p:ext uri="{BB962C8B-B14F-4D97-AF65-F5344CB8AC3E}">
        <p14:creationId xmlns:p14="http://schemas.microsoft.com/office/powerpoint/2010/main" val="2308188022"/>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13"/>
          </p:nvPr>
        </p:nvSpPr>
        <p:spPr>
          <a:xfrm>
            <a:off x="619759" y="1584960"/>
            <a:ext cx="2550161" cy="4368800"/>
          </a:xfrm>
        </p:spPr>
        <p:txBody>
          <a:bodyPr/>
          <a:lstStyle/>
          <a:p>
            <a:r>
              <a:rPr lang="en-GB" sz="1400" dirty="0"/>
              <a:t>Step 2/6 on node1</a:t>
            </a:r>
          </a:p>
          <a:p>
            <a:endParaRPr lang="en-US" dirty="0"/>
          </a:p>
          <a:p>
            <a:r>
              <a:rPr lang="en-US" sz="1200" dirty="0"/>
              <a:t>Configure the module on node1</a:t>
            </a:r>
          </a:p>
          <a:p>
            <a:endParaRPr lang="en-US" dirty="0"/>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a:xfrm>
            <a:off x="316799" y="471915"/>
            <a:ext cx="11484000" cy="343237"/>
          </a:xfrm>
        </p:spPr>
        <p:txBody>
          <a:bodyPr/>
          <a:lstStyle/>
          <a:p>
            <a:r>
              <a:rPr lang="en-GB" dirty="0"/>
              <a:t>Module configuration</a:t>
            </a:r>
          </a:p>
        </p:txBody>
      </p:sp>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0"/>
          </p:nvPr>
        </p:nvSpPr>
        <p:spPr>
          <a:xfrm>
            <a:off x="317500" y="830263"/>
            <a:ext cx="11483975" cy="339725"/>
          </a:xfrm>
        </p:spPr>
        <p:txBody>
          <a:bodyPr/>
          <a:lstStyle/>
          <a:p>
            <a:endParaRPr lang="en-US" dirty="0"/>
          </a:p>
        </p:txBody>
      </p:sp>
      <p:sp>
        <p:nvSpPr>
          <p:cNvPr id="6" name="Espace réservé du texte 9">
            <a:extLst>
              <a:ext uri="{FF2B5EF4-FFF2-40B4-BE49-F238E27FC236}">
                <a16:creationId xmlns:a16="http://schemas.microsoft.com/office/drawing/2014/main" id="{AC3E2831-77E8-BBA9-F683-26404AFFA4C3}"/>
              </a:ext>
            </a:extLst>
          </p:cNvPr>
          <p:cNvSpPr>
            <a:spLocks noGrp="1"/>
          </p:cNvSpPr>
          <p:nvPr>
            <p:ph type="body" sz="quarter" idx="26"/>
          </p:nvPr>
        </p:nvSpPr>
        <p:spPr>
          <a:xfrm>
            <a:off x="3587750" y="1185863"/>
            <a:ext cx="8151813" cy="4767262"/>
          </a:xfrm>
        </p:spPr>
        <p:txBody>
          <a:bodyPr/>
          <a:lstStyle/>
          <a:p>
            <a:pPr marL="304792" indent="-304792">
              <a:buFont typeface="+mj-lt"/>
              <a:buAutoNum type="arabicPeriod"/>
            </a:pPr>
            <a:r>
              <a:rPr lang="en-US" sz="1400" dirty="0">
                <a:latin typeface="+mn-lt"/>
              </a:rPr>
              <a:t>Edit module XML configuration file to s</a:t>
            </a:r>
            <a:r>
              <a:rPr lang="en-US" sz="1400" dirty="0">
                <a:latin typeface="+mn-lt"/>
                <a:cs typeface="Courier New" panose="02070309020205020404" pitchFamily="49" charset="0"/>
              </a:rPr>
              <a:t>et </a:t>
            </a:r>
            <a:r>
              <a:rPr lang="en-US" sz="1400" dirty="0" err="1">
                <a:latin typeface="+mn-lt"/>
                <a:cs typeface="Courier New" panose="02070309020205020404" pitchFamily="49" charset="0"/>
              </a:rPr>
              <a:t>hearbeats</a:t>
            </a:r>
            <a:r>
              <a:rPr lang="en-US" sz="1400" dirty="0">
                <a:latin typeface="+mn-lt"/>
                <a:cs typeface="Courier New" panose="02070309020205020404" pitchFamily="49" charset="0"/>
              </a:rPr>
              <a:t>, virtual IP…</a:t>
            </a:r>
          </a:p>
          <a:p>
            <a:pPr marL="188166" lvl="1" indent="0">
              <a:lnSpc>
                <a:spcPct val="150000"/>
              </a:lnSpc>
              <a:buNone/>
            </a:pPr>
            <a:r>
              <a:rPr lang="en-US" sz="1200" dirty="0">
                <a:solidFill>
                  <a:schemeClr val="accent1"/>
                </a:solidFill>
                <a:latin typeface="+mn-lt"/>
                <a:cs typeface="Courier New" panose="02070309020205020404" pitchFamily="49" charset="0"/>
              </a:rPr>
              <a:t> SAFE/modules/</a:t>
            </a:r>
            <a:r>
              <a:rPr lang="en-US" sz="1200" i="1" dirty="0">
                <a:solidFill>
                  <a:schemeClr val="accent1"/>
                </a:solidFill>
                <a:latin typeface="+mn-lt"/>
                <a:cs typeface="Courier New" panose="02070309020205020404" pitchFamily="49" charset="0"/>
              </a:rPr>
              <a:t>AM</a:t>
            </a:r>
            <a:r>
              <a:rPr lang="en-US" sz="1200" dirty="0">
                <a:solidFill>
                  <a:schemeClr val="accent1"/>
                </a:solidFill>
                <a:latin typeface="+mn-lt"/>
                <a:cs typeface="Courier New" panose="02070309020205020404" pitchFamily="49" charset="0"/>
              </a:rPr>
              <a:t>/conf/userconfig.xml</a:t>
            </a:r>
            <a:br>
              <a:rPr lang="en-US" sz="1200" dirty="0">
                <a:latin typeface="+mn-lt"/>
                <a:cs typeface="Courier New" panose="02070309020205020404" pitchFamily="49" charset="0"/>
              </a:rPr>
            </a:br>
            <a:endParaRPr lang="en-US" sz="1200" dirty="0">
              <a:latin typeface="+mn-lt"/>
              <a:cs typeface="Courier New" panose="02070309020205020404" pitchFamily="49" charset="0"/>
            </a:endParaRPr>
          </a:p>
          <a:p>
            <a:pPr marL="304792" indent="-304792">
              <a:buFont typeface="+mj-lt"/>
              <a:buAutoNum type="arabicPeriod" startAt="2"/>
            </a:pPr>
            <a:r>
              <a:rPr lang="en-US" sz="1400" dirty="0"/>
              <a:t>Edit module scripts </a:t>
            </a:r>
            <a:r>
              <a:rPr lang="en-US" sz="1400" dirty="0">
                <a:cs typeface="Courier New" panose="02070309020205020404" pitchFamily="49" charset="0"/>
              </a:rPr>
              <a:t>to insert the start/stop of the application</a:t>
            </a:r>
            <a:endParaRPr lang="en-US" sz="1400" dirty="0"/>
          </a:p>
          <a:p>
            <a:pPr lvl="1">
              <a:lnSpc>
                <a:spcPct val="150000"/>
              </a:lnSpc>
              <a:buFont typeface="Courier New" panose="02070309020205020404" pitchFamily="49" charset="0"/>
              <a:buChar char="o"/>
            </a:pPr>
            <a:r>
              <a:rPr lang="en-US" sz="1133" dirty="0">
                <a:solidFill>
                  <a:schemeClr val="accent1"/>
                </a:solidFill>
                <a:cs typeface="Courier New" panose="02070309020205020404" pitchFamily="49" charset="0"/>
              </a:rPr>
              <a:t>SAFE/modules/</a:t>
            </a:r>
            <a:r>
              <a:rPr lang="en-US" sz="1133" i="1" dirty="0">
                <a:solidFill>
                  <a:schemeClr val="accent1"/>
                </a:solidFill>
                <a:cs typeface="Courier New" panose="02070309020205020404" pitchFamily="49" charset="0"/>
              </a:rPr>
              <a:t>AM</a:t>
            </a:r>
            <a:r>
              <a:rPr lang="en-US" sz="1133" dirty="0">
                <a:solidFill>
                  <a:schemeClr val="accent1"/>
                </a:solidFill>
                <a:cs typeface="Courier New" panose="02070309020205020404" pitchFamily="49" charset="0"/>
              </a:rPr>
              <a:t>/bin/start_prim </a:t>
            </a:r>
            <a:r>
              <a:rPr lang="en-US" sz="1133" dirty="0">
                <a:cs typeface="Courier New" panose="02070309020205020404" pitchFamily="49" charset="0"/>
              </a:rPr>
              <a:t>and</a:t>
            </a:r>
            <a:r>
              <a:rPr lang="en-US" sz="1133" dirty="0">
                <a:solidFill>
                  <a:schemeClr val="accent1"/>
                </a:solidFill>
                <a:cs typeface="Courier New" panose="02070309020205020404" pitchFamily="49" charset="0"/>
              </a:rPr>
              <a:t> stop_prim </a:t>
            </a:r>
            <a:r>
              <a:rPr lang="en-US" sz="1133" dirty="0">
                <a:cs typeface="Courier New" panose="02070309020205020404" pitchFamily="49" charset="0"/>
              </a:rPr>
              <a:t>(mirror module)</a:t>
            </a:r>
            <a:endParaRPr lang="en-US" sz="1133" dirty="0">
              <a:solidFill>
                <a:schemeClr val="accent1"/>
              </a:solidFill>
              <a:cs typeface="Courier New" panose="02070309020205020404" pitchFamily="49" charset="0"/>
            </a:endParaRPr>
          </a:p>
          <a:p>
            <a:pPr lvl="1">
              <a:lnSpc>
                <a:spcPct val="150000"/>
              </a:lnSpc>
              <a:buFont typeface="Courier New" panose="02070309020205020404" pitchFamily="49" charset="0"/>
              <a:buChar char="o"/>
            </a:pPr>
            <a:r>
              <a:rPr lang="en-US" sz="1133" dirty="0">
                <a:solidFill>
                  <a:schemeClr val="accent1"/>
                </a:solidFill>
                <a:cs typeface="Courier New" panose="02070309020205020404" pitchFamily="49" charset="0"/>
              </a:rPr>
              <a:t>SAFE/modules/</a:t>
            </a:r>
            <a:r>
              <a:rPr lang="en-US" sz="1133" i="1" dirty="0">
                <a:solidFill>
                  <a:schemeClr val="accent1"/>
                </a:solidFill>
                <a:cs typeface="Courier New" panose="02070309020205020404" pitchFamily="49" charset="0"/>
              </a:rPr>
              <a:t>AM</a:t>
            </a:r>
            <a:r>
              <a:rPr lang="en-US" sz="1133" dirty="0">
                <a:solidFill>
                  <a:schemeClr val="accent1"/>
                </a:solidFill>
                <a:cs typeface="Courier New" panose="02070309020205020404" pitchFamily="49" charset="0"/>
              </a:rPr>
              <a:t>/bin/start_both </a:t>
            </a:r>
            <a:r>
              <a:rPr lang="en-US" sz="1133" dirty="0">
                <a:cs typeface="Courier New" panose="02070309020205020404" pitchFamily="49" charset="0"/>
              </a:rPr>
              <a:t>and</a:t>
            </a:r>
            <a:r>
              <a:rPr lang="en-US" sz="1133" dirty="0">
                <a:solidFill>
                  <a:schemeClr val="accent1"/>
                </a:solidFill>
                <a:cs typeface="Courier New" panose="02070309020205020404" pitchFamily="49" charset="0"/>
              </a:rPr>
              <a:t> stop_both </a:t>
            </a:r>
            <a:r>
              <a:rPr lang="en-US" sz="1133" dirty="0">
                <a:cs typeface="Courier New" panose="02070309020205020404" pitchFamily="49" charset="0"/>
              </a:rPr>
              <a:t>(farm module)</a:t>
            </a:r>
            <a:br>
              <a:rPr lang="en-US" sz="1133" dirty="0">
                <a:cs typeface="Courier New" panose="02070309020205020404" pitchFamily="49" charset="0"/>
              </a:rPr>
            </a:br>
            <a:endParaRPr lang="en-US" sz="1133" dirty="0">
              <a:cs typeface="Courier New" panose="02070309020205020404" pitchFamily="49" charset="0"/>
            </a:endParaRPr>
          </a:p>
          <a:p>
            <a:pPr marL="304792" indent="-304792">
              <a:buFont typeface="+mj-lt"/>
              <a:buAutoNum type="arabicPeriod" startAt="3"/>
            </a:pPr>
            <a:r>
              <a:rPr lang="en-US" sz="1400" dirty="0"/>
              <a:t>Manage encryption of the module internal communications (optional)</a:t>
            </a:r>
          </a:p>
          <a:p>
            <a:pPr lvl="1">
              <a:lnSpc>
                <a:spcPct val="150000"/>
              </a:lnSpc>
              <a:buFont typeface="Courier New" panose="02070309020205020404" pitchFamily="49" charset="0"/>
              <a:buChar char="o"/>
            </a:pPr>
            <a:r>
              <a:rPr lang="en-US" sz="1200" dirty="0">
                <a:latin typeface="+mn-lt"/>
              </a:rPr>
              <a:t>Enable encryption with a new cryptographic key </a:t>
            </a:r>
          </a:p>
          <a:p>
            <a:pPr marL="432000" lvl="2" indent="0">
              <a:lnSpc>
                <a:spcPct val="150000"/>
              </a:lnSpc>
              <a:buNone/>
            </a:pPr>
            <a:r>
              <a:rPr lang="en-US" sz="1200" dirty="0" err="1">
                <a:solidFill>
                  <a:schemeClr val="accent1"/>
                </a:solidFill>
                <a:latin typeface="Courier New" panose="02070309020205020404" pitchFamily="49" charset="0"/>
                <a:cs typeface="Courier New" panose="02070309020205020404" pitchFamily="49" charset="0"/>
              </a:rPr>
              <a:t>safekit</a:t>
            </a:r>
            <a:r>
              <a:rPr lang="en-US" sz="1200" dirty="0">
                <a:solidFill>
                  <a:schemeClr val="accent1"/>
                </a:solidFill>
                <a:latin typeface="Courier New" panose="02070309020205020404" pitchFamily="49" charset="0"/>
                <a:cs typeface="Courier New" panose="02070309020205020404" pitchFamily="49" charset="0"/>
              </a:rPr>
              <a:t> module </a:t>
            </a:r>
            <a:r>
              <a:rPr lang="en-US" sz="1200" dirty="0" err="1">
                <a:solidFill>
                  <a:schemeClr val="accent1"/>
                </a:solidFill>
                <a:latin typeface="Courier New" panose="02070309020205020404" pitchFamily="49" charset="0"/>
                <a:cs typeface="Courier New" panose="02070309020205020404" pitchFamily="49" charset="0"/>
              </a:rPr>
              <a:t>genkey</a:t>
            </a:r>
            <a:r>
              <a:rPr lang="en-US" sz="1200" dirty="0">
                <a:solidFill>
                  <a:schemeClr val="accent1"/>
                </a:solidFill>
                <a:latin typeface="Courier New" panose="02070309020205020404" pitchFamily="49" charset="0"/>
                <a:cs typeface="Courier New" panose="02070309020205020404" pitchFamily="49" charset="0"/>
              </a:rPr>
              <a:t> –m </a:t>
            </a:r>
            <a:r>
              <a:rPr lang="en-US" sz="1200" i="1" dirty="0">
                <a:solidFill>
                  <a:schemeClr val="accent1"/>
                </a:solidFill>
                <a:latin typeface="Courier New" panose="02070309020205020404" pitchFamily="49" charset="0"/>
                <a:cs typeface="Courier New" panose="02070309020205020404" pitchFamily="49" charset="0"/>
              </a:rPr>
              <a:t>AM</a:t>
            </a:r>
          </a:p>
          <a:p>
            <a:pPr lvl="1">
              <a:lnSpc>
                <a:spcPct val="150000"/>
              </a:lnSpc>
              <a:buFont typeface="Courier New" panose="02070309020205020404" pitchFamily="49" charset="0"/>
              <a:buChar char="o"/>
            </a:pPr>
            <a:r>
              <a:rPr lang="en-US" sz="1200" dirty="0">
                <a:latin typeface="+mn-lt"/>
              </a:rPr>
              <a:t>Disable encryption</a:t>
            </a:r>
          </a:p>
          <a:p>
            <a:pPr marL="432000" lvl="2" indent="0">
              <a:lnSpc>
                <a:spcPct val="150000"/>
              </a:lnSpc>
              <a:buNone/>
            </a:pPr>
            <a:r>
              <a:rPr lang="en-US" sz="1200" dirty="0" err="1">
                <a:solidFill>
                  <a:schemeClr val="accent1"/>
                </a:solidFill>
                <a:latin typeface="Courier New" panose="02070309020205020404" pitchFamily="49" charset="0"/>
                <a:cs typeface="Courier New" panose="02070309020205020404" pitchFamily="49" charset="0"/>
              </a:rPr>
              <a:t>safekit</a:t>
            </a:r>
            <a:r>
              <a:rPr lang="en-US" sz="1200" dirty="0">
                <a:solidFill>
                  <a:schemeClr val="accent1"/>
                </a:solidFill>
                <a:latin typeface="Courier New" panose="02070309020205020404" pitchFamily="49" charset="0"/>
                <a:cs typeface="Courier New" panose="02070309020205020404" pitchFamily="49" charset="0"/>
              </a:rPr>
              <a:t> module </a:t>
            </a:r>
            <a:r>
              <a:rPr lang="en-US" sz="1200" dirty="0" err="1">
                <a:solidFill>
                  <a:schemeClr val="accent1"/>
                </a:solidFill>
                <a:latin typeface="Courier New" panose="02070309020205020404" pitchFamily="49" charset="0"/>
                <a:cs typeface="Courier New" panose="02070309020205020404" pitchFamily="49" charset="0"/>
              </a:rPr>
              <a:t>delkey</a:t>
            </a:r>
            <a:r>
              <a:rPr lang="en-US" sz="1200" dirty="0">
                <a:solidFill>
                  <a:schemeClr val="accent1"/>
                </a:solidFill>
                <a:latin typeface="Courier New" panose="02070309020205020404" pitchFamily="49" charset="0"/>
                <a:cs typeface="Courier New" panose="02070309020205020404" pitchFamily="49" charset="0"/>
              </a:rPr>
              <a:t> –m </a:t>
            </a:r>
            <a:r>
              <a:rPr lang="en-US" sz="1200" i="1" dirty="0">
                <a:solidFill>
                  <a:schemeClr val="accent1"/>
                </a:solidFill>
                <a:latin typeface="Courier New" panose="02070309020205020404" pitchFamily="49" charset="0"/>
                <a:cs typeface="Courier New" panose="02070309020205020404" pitchFamily="49" charset="0"/>
              </a:rPr>
              <a:t>AM</a:t>
            </a:r>
            <a:br>
              <a:rPr lang="en-US" sz="1400" dirty="0">
                <a:latin typeface="+mn-lt"/>
                <a:cs typeface="Courier New" panose="02070309020205020404" pitchFamily="49" charset="0"/>
              </a:rPr>
            </a:br>
            <a:endParaRPr lang="en-US" sz="1400" dirty="0">
              <a:latin typeface="+mn-lt"/>
              <a:cs typeface="Courier New" panose="02070309020205020404" pitchFamily="49" charset="0"/>
            </a:endParaRPr>
          </a:p>
          <a:p>
            <a:pPr marL="329176" indent="-304792">
              <a:buFont typeface="+mj-lt"/>
              <a:buAutoNum type="arabicPeriod" startAt="3"/>
            </a:pPr>
            <a:r>
              <a:rPr lang="en-US" sz="1400" dirty="0"/>
              <a:t>Apply the configuration locally </a:t>
            </a:r>
          </a:p>
          <a:p>
            <a:pPr marL="212550" lvl="1" indent="0">
              <a:lnSpc>
                <a:spcPct val="150000"/>
              </a:lnSpc>
              <a:buNone/>
            </a:pPr>
            <a:r>
              <a:rPr lang="en-US" sz="1200" dirty="0" err="1">
                <a:solidFill>
                  <a:schemeClr val="accent1"/>
                </a:solidFill>
                <a:latin typeface="Courier New" panose="02070309020205020404" pitchFamily="49" charset="0"/>
                <a:cs typeface="Courier New" panose="02070309020205020404" pitchFamily="49" charset="0"/>
              </a:rPr>
              <a:t>safekit</a:t>
            </a:r>
            <a:r>
              <a:rPr lang="en-US" sz="1200" dirty="0">
                <a:solidFill>
                  <a:schemeClr val="accent1"/>
                </a:solidFill>
                <a:latin typeface="Courier New" panose="02070309020205020404" pitchFamily="49" charset="0"/>
                <a:cs typeface="Courier New" panose="02070309020205020404" pitchFamily="49" charset="0"/>
              </a:rPr>
              <a:t> config –m </a:t>
            </a:r>
            <a:r>
              <a:rPr lang="en-US" sz="1200" i="1" dirty="0">
                <a:solidFill>
                  <a:schemeClr val="accent1"/>
                </a:solidFill>
                <a:latin typeface="Courier New" panose="02070309020205020404" pitchFamily="49" charset="0"/>
                <a:cs typeface="Courier New" panose="02070309020205020404" pitchFamily="49" charset="0"/>
              </a:rPr>
              <a:t>AM</a:t>
            </a:r>
          </a:p>
          <a:p>
            <a:pPr marL="384000" lvl="1" indent="-171450">
              <a:lnSpc>
                <a:spcPct val="150000"/>
              </a:lnSpc>
              <a:buFont typeface="Courier New" panose="02070309020205020404" pitchFamily="49" charset="0"/>
              <a:buChar char="o"/>
            </a:pPr>
            <a:r>
              <a:rPr lang="en-US" sz="1200" dirty="0">
                <a:latin typeface="+mn-lt"/>
              </a:rPr>
              <a:t>Apply it every time userconfig.xml, scripts or key are changed</a:t>
            </a:r>
          </a:p>
          <a:p>
            <a:pPr marL="384000" lvl="1" indent="-171450">
              <a:lnSpc>
                <a:spcPct val="150000"/>
              </a:lnSpc>
              <a:buFont typeface="Courier New" panose="02070309020205020404" pitchFamily="49" charset="0"/>
              <a:buChar char="o"/>
            </a:pPr>
            <a:r>
              <a:rPr lang="en-US" sz="1200" dirty="0">
                <a:latin typeface="+mn-lt"/>
              </a:rPr>
              <a:t>Stop the module before configuring</a:t>
            </a:r>
          </a:p>
        </p:txBody>
      </p:sp>
      <p:pic>
        <p:nvPicPr>
          <p:cNvPr id="2" name="cli-13">
            <a:hlinkClick r:id="" action="ppaction://media"/>
            <a:extLst>
              <a:ext uri="{FF2B5EF4-FFF2-40B4-BE49-F238E27FC236}">
                <a16:creationId xmlns:a16="http://schemas.microsoft.com/office/drawing/2014/main" id="{7D733DA2-B3DA-8AC3-5310-3504CB6CEC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02796" y="6370637"/>
            <a:ext cx="487363" cy="487363"/>
          </a:xfrm>
          <a:prstGeom prst="rect">
            <a:avLst/>
          </a:prstGeom>
        </p:spPr>
      </p:pic>
    </p:spTree>
    <p:extLst>
      <p:ext uri="{BB962C8B-B14F-4D97-AF65-F5344CB8AC3E}">
        <p14:creationId xmlns:p14="http://schemas.microsoft.com/office/powerpoint/2010/main" val="525447887"/>
      </p:ext>
    </p:extLst>
  </p:cSld>
  <p:clrMapOvr>
    <a:masterClrMapping/>
  </p:clrMapOvr>
  <mc:AlternateContent xmlns:mc="http://schemas.openxmlformats.org/markup-compatibility/2006" xmlns:p14="http://schemas.microsoft.com/office/powerpoint/2010/main">
    <mc:Choice Requires="p14">
      <p:transition spd="slow" p14:dur="2000" advClick="0" advTm="109000"/>
    </mc:Choice>
    <mc:Fallback xmlns="">
      <p:transition spd="slow" advClick="0"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3"/>
          </p:nvPr>
        </p:nvSpPr>
        <p:spPr/>
        <p:txBody>
          <a:bodyPr/>
          <a:lstStyle/>
          <a:p>
            <a:pPr>
              <a:lnSpc>
                <a:spcPct val="150000"/>
              </a:lnSpc>
            </a:pPr>
            <a:r>
              <a:rPr lang="en-GB" sz="1400" dirty="0"/>
              <a:t>Step 3/6 on node1</a:t>
            </a:r>
          </a:p>
          <a:p>
            <a:pPr>
              <a:lnSpc>
                <a:spcPct val="150000"/>
              </a:lnSpc>
            </a:pPr>
            <a:endParaRPr lang="en-US" sz="2400" dirty="0"/>
          </a:p>
          <a:p>
            <a:pPr>
              <a:lnSpc>
                <a:spcPct val="150000"/>
              </a:lnSpc>
            </a:pPr>
            <a:r>
              <a:rPr lang="en-US" sz="1200" dirty="0"/>
              <a:t>Start and stop the module on node1</a:t>
            </a:r>
          </a:p>
        </p:txBody>
      </p:sp>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26"/>
          </p:nvPr>
        </p:nvSpPr>
        <p:spPr/>
        <p:txBody>
          <a:bodyPr/>
          <a:lstStyle/>
          <a:p>
            <a:pPr marL="329176" indent="-304792">
              <a:buFont typeface="+mj-lt"/>
              <a:buAutoNum type="arabicPeriod"/>
            </a:pPr>
            <a:r>
              <a:rPr lang="en-US" sz="1400" dirty="0">
                <a:cs typeface="Courier New" panose="02070309020205020404" pitchFamily="49" charset="0"/>
              </a:rPr>
              <a:t>Start </a:t>
            </a:r>
            <a:r>
              <a:rPr lang="en-US" sz="1400">
                <a:cs typeface="Courier New" panose="02070309020205020404" pitchFamily="49" charset="0"/>
              </a:rPr>
              <a:t>on node1 with</a:t>
            </a: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16000" lvl="1" indent="0">
              <a:buNone/>
            </a:pPr>
            <a:endParaRPr lang="en-US" sz="1200" dirty="0">
              <a:solidFill>
                <a:schemeClr val="accent1"/>
              </a:solidFill>
              <a:latin typeface="+mn-lt"/>
              <a:cs typeface="Courier New" panose="02070309020205020404" pitchFamily="49" charset="0"/>
            </a:endParaRPr>
          </a:p>
          <a:p>
            <a:pPr marL="216000" lvl="1" indent="0">
              <a:buNone/>
            </a:pPr>
            <a:endParaRPr lang="en-US" sz="1200" dirty="0">
              <a:solidFill>
                <a:schemeClr val="accent1"/>
              </a:solidFill>
              <a:latin typeface="+mn-lt"/>
              <a:cs typeface="Courier New" panose="02070309020205020404" pitchFamily="49" charset="0"/>
            </a:endParaRPr>
          </a:p>
          <a:p>
            <a:pPr marL="216000" lvl="1" indent="0">
              <a:buNone/>
            </a:pPr>
            <a:endParaRPr lang="en-US" sz="1200" dirty="0">
              <a:solidFill>
                <a:schemeClr val="accent1"/>
              </a:solidFill>
              <a:latin typeface="+mn-lt"/>
              <a:cs typeface="Courier New" panose="02070309020205020404" pitchFamily="49" charset="0"/>
            </a:endParaRPr>
          </a:p>
          <a:p>
            <a:pPr marL="216000" lvl="1" indent="0">
              <a:buNone/>
            </a:pPr>
            <a:endParaRPr lang="en-US" sz="1200" dirty="0">
              <a:solidFill>
                <a:schemeClr val="accent1"/>
              </a:solidFill>
              <a:latin typeface="+mn-lt"/>
              <a:cs typeface="Courier New" panose="02070309020205020404" pitchFamily="49" charset="0"/>
            </a:endParaRPr>
          </a:p>
          <a:p>
            <a:pPr marL="216000" lvl="1" indent="0">
              <a:buNone/>
            </a:pPr>
            <a:endParaRPr lang="en-US" sz="1200" dirty="0">
              <a:solidFill>
                <a:schemeClr val="accent1"/>
              </a:solidFill>
              <a:latin typeface="+mn-lt"/>
              <a:cs typeface="Courier New" panose="02070309020205020404" pitchFamily="49" charset="0"/>
            </a:endParaRPr>
          </a:p>
          <a:p>
            <a:pPr marL="342900" indent="-342900">
              <a:buFont typeface="+mj-lt"/>
              <a:buAutoNum type="arabicPeriod" startAt="2"/>
            </a:pPr>
            <a:r>
              <a:rPr lang="en-US" sz="1400" dirty="0">
                <a:cs typeface="Courier New" panose="02070309020205020404" pitchFamily="49" charset="0"/>
              </a:rPr>
              <a:t>Optional. Wait for the startup with </a:t>
            </a:r>
            <a:r>
              <a:rPr lang="en-US" sz="1400" dirty="0">
                <a:solidFill>
                  <a:schemeClr val="accent1"/>
                </a:solidFill>
                <a:latin typeface="Courier New" panose="02070309020205020404" pitchFamily="49" charset="0"/>
                <a:cs typeface="Courier New" panose="02070309020205020404" pitchFamily="49" charset="0"/>
              </a:rPr>
              <a:t>safekit </a:t>
            </a:r>
            <a:r>
              <a:rPr lang="en-US" sz="1400" dirty="0" err="1">
                <a:solidFill>
                  <a:schemeClr val="accent1"/>
                </a:solidFill>
                <a:latin typeface="Courier New" panose="02070309020205020404" pitchFamily="49" charset="0"/>
                <a:cs typeface="Courier New" panose="02070309020205020404" pitchFamily="49" charset="0"/>
              </a:rPr>
              <a:t>waitstart</a:t>
            </a:r>
            <a:r>
              <a:rPr lang="en-US" sz="1400" dirty="0">
                <a:solidFill>
                  <a:schemeClr val="accent1"/>
                </a:solidFill>
                <a:latin typeface="Courier New" panose="02070309020205020404" pitchFamily="49" charset="0"/>
                <a:cs typeface="Courier New" panose="02070309020205020404" pitchFamily="49" charset="0"/>
              </a:rPr>
              <a:t> –m </a:t>
            </a:r>
            <a:r>
              <a:rPr lang="en-US" sz="1400" i="1" dirty="0">
                <a:solidFill>
                  <a:schemeClr val="accent1"/>
                </a:solidFill>
                <a:latin typeface="Courier New" panose="02070309020205020404" pitchFamily="49" charset="0"/>
                <a:cs typeface="Courier New" panose="02070309020205020404" pitchFamily="49" charset="0"/>
              </a:rPr>
              <a:t>AM</a:t>
            </a:r>
          </a:p>
          <a:p>
            <a:pPr marL="304792" indent="-304792">
              <a:buFont typeface="+mj-lt"/>
              <a:buAutoNum type="arabicPeriod" startAt="2"/>
            </a:pPr>
            <a:endParaRPr lang="en-US" sz="1400" dirty="0">
              <a:solidFill>
                <a:schemeClr val="accent1"/>
              </a:solidFill>
              <a:cs typeface="Courier New" panose="02070309020205020404" pitchFamily="49" charset="0"/>
            </a:endParaRPr>
          </a:p>
          <a:p>
            <a:pPr marL="304792" indent="-304792">
              <a:buFont typeface="+mj-lt"/>
              <a:buAutoNum type="arabicPeriod" startAt="2"/>
            </a:pPr>
            <a:r>
              <a:rPr lang="en-US" sz="1400" dirty="0"/>
              <a:t>Stop with </a:t>
            </a:r>
            <a:r>
              <a:rPr lang="en-US" sz="1400" dirty="0" err="1">
                <a:solidFill>
                  <a:schemeClr val="accent1"/>
                </a:solidFill>
                <a:latin typeface="Courier New" panose="02070309020205020404" pitchFamily="49" charset="0"/>
                <a:cs typeface="Courier New" panose="02070309020205020404" pitchFamily="49" charset="0"/>
              </a:rPr>
              <a:t>safekit</a:t>
            </a:r>
            <a:r>
              <a:rPr lang="en-US" sz="1400" dirty="0">
                <a:solidFill>
                  <a:schemeClr val="accent1"/>
                </a:solidFill>
                <a:latin typeface="Courier New" panose="02070309020205020404" pitchFamily="49" charset="0"/>
                <a:cs typeface="Courier New" panose="02070309020205020404" pitchFamily="49" charset="0"/>
              </a:rPr>
              <a:t> stop –m </a:t>
            </a:r>
            <a:r>
              <a:rPr lang="en-US" sz="1400" i="1" dirty="0">
                <a:solidFill>
                  <a:schemeClr val="accent1"/>
                </a:solidFill>
                <a:latin typeface="Courier New" panose="02070309020205020404" pitchFamily="49" charset="0"/>
                <a:cs typeface="Courier New" panose="02070309020205020404" pitchFamily="49" charset="0"/>
              </a:rPr>
              <a:t>AM</a:t>
            </a:r>
          </a:p>
          <a:p>
            <a:pPr marL="304792" indent="-304792">
              <a:buFont typeface="+mj-lt"/>
              <a:buAutoNum type="arabicPeriod" startAt="2"/>
            </a:pPr>
            <a:endParaRPr lang="en-US" sz="1400" dirty="0">
              <a:solidFill>
                <a:schemeClr val="accent1"/>
              </a:solidFill>
              <a:cs typeface="Courier New" panose="02070309020205020404" pitchFamily="49" charset="0"/>
            </a:endParaRPr>
          </a:p>
          <a:p>
            <a:pPr marL="304792" indent="-304792">
              <a:buFont typeface="+mj-lt"/>
              <a:buAutoNum type="arabicPeriod" startAt="2"/>
            </a:pPr>
            <a:r>
              <a:rPr lang="en-US" sz="1400" dirty="0">
                <a:cs typeface="Courier New" panose="02070309020205020404" pitchFamily="49" charset="0"/>
              </a:rPr>
              <a:t>Optional. Wait for the stop with </a:t>
            </a:r>
            <a:r>
              <a:rPr lang="en-US" sz="1400" dirty="0">
                <a:solidFill>
                  <a:schemeClr val="accent1"/>
                </a:solidFill>
                <a:latin typeface="Courier New" panose="02070309020205020404" pitchFamily="49" charset="0"/>
                <a:cs typeface="Courier New" panose="02070309020205020404" pitchFamily="49" charset="0"/>
              </a:rPr>
              <a:t>safekit </a:t>
            </a:r>
            <a:r>
              <a:rPr lang="en-US" sz="1400" dirty="0" err="1">
                <a:solidFill>
                  <a:schemeClr val="accent1"/>
                </a:solidFill>
                <a:latin typeface="Courier New" panose="02070309020205020404" pitchFamily="49" charset="0"/>
                <a:cs typeface="Courier New" panose="02070309020205020404" pitchFamily="49" charset="0"/>
              </a:rPr>
              <a:t>waitstop</a:t>
            </a:r>
            <a:r>
              <a:rPr lang="en-US" sz="1400" dirty="0">
                <a:solidFill>
                  <a:schemeClr val="accent1"/>
                </a:solidFill>
                <a:latin typeface="Courier New" panose="02070309020205020404" pitchFamily="49" charset="0"/>
                <a:cs typeface="Courier New" panose="02070309020205020404" pitchFamily="49" charset="0"/>
              </a:rPr>
              <a:t> –m </a:t>
            </a:r>
            <a:r>
              <a:rPr lang="en-US" sz="1400" i="1" dirty="0">
                <a:solidFill>
                  <a:schemeClr val="accent1"/>
                </a:solidFill>
                <a:latin typeface="Courier New" panose="02070309020205020404" pitchFamily="49" charset="0"/>
                <a:cs typeface="Courier New" panose="02070309020205020404" pitchFamily="49" charset="0"/>
              </a:rPr>
              <a:t>AM</a:t>
            </a:r>
          </a:p>
          <a:p>
            <a:pPr marL="304792" indent="-304792">
              <a:buFont typeface="+mj-lt"/>
              <a:buAutoNum type="arabicPeriod" startAt="2"/>
            </a:pPr>
            <a:endParaRPr lang="en-US" sz="1600" dirty="0">
              <a:solidFill>
                <a:schemeClr val="accent1"/>
              </a:solidFill>
              <a:latin typeface="Courier New" panose="02070309020205020404" pitchFamily="49" charset="0"/>
              <a:cs typeface="Courier New" panose="02070309020205020404" pitchFamily="49" charset="0"/>
            </a:endParaRPr>
          </a:p>
          <a:p>
            <a:pPr marL="0" indent="0">
              <a:buNone/>
            </a:pPr>
            <a:endParaRPr lang="en-US" sz="1600" b="1" dirty="0">
              <a:cs typeface="Courier New" panose="02070309020205020404" pitchFamily="49" charset="0"/>
            </a:endParaRPr>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p:txBody>
          <a:bodyPr/>
          <a:lstStyle/>
          <a:p>
            <a:r>
              <a:rPr lang="en-GB" dirty="0"/>
              <a:t>Module configuration</a:t>
            </a:r>
          </a:p>
        </p:txBody>
      </p:sp>
      <p:sp>
        <p:nvSpPr>
          <p:cNvPr id="8" name="Espace réservé du texte 7">
            <a:extLst>
              <a:ext uri="{FF2B5EF4-FFF2-40B4-BE49-F238E27FC236}">
                <a16:creationId xmlns:a16="http://schemas.microsoft.com/office/drawing/2014/main" id="{3CDA9CB2-DD33-422D-909A-237AA7151512}"/>
              </a:ext>
            </a:extLst>
          </p:cNvPr>
          <p:cNvSpPr>
            <a:spLocks noGrp="1"/>
          </p:cNvSpPr>
          <p:nvPr>
            <p:ph type="body" sz="quarter" idx="10"/>
          </p:nvPr>
        </p:nvSpPr>
        <p:spPr/>
        <p:txBody>
          <a:bodyPr/>
          <a:lstStyle/>
          <a:p>
            <a:endParaRPr lang="en-GB" dirty="0"/>
          </a:p>
        </p:txBody>
      </p:sp>
      <p:graphicFrame>
        <p:nvGraphicFramePr>
          <p:cNvPr id="4" name="Tableau 3">
            <a:extLst>
              <a:ext uri="{FF2B5EF4-FFF2-40B4-BE49-F238E27FC236}">
                <a16:creationId xmlns:a16="http://schemas.microsoft.com/office/drawing/2014/main" id="{ED0431C7-8009-BB74-C784-60134D01CE08}"/>
              </a:ext>
            </a:extLst>
          </p:cNvPr>
          <p:cNvGraphicFramePr>
            <a:graphicFrameLocks noGrp="1"/>
          </p:cNvGraphicFramePr>
          <p:nvPr>
            <p:extLst>
              <p:ext uri="{D42A27DB-BD31-4B8C-83A1-F6EECF244321}">
                <p14:modId xmlns:p14="http://schemas.microsoft.com/office/powerpoint/2010/main" val="5677433"/>
              </p:ext>
            </p:extLst>
          </p:nvPr>
        </p:nvGraphicFramePr>
        <p:xfrm>
          <a:off x="3893257" y="1892300"/>
          <a:ext cx="7541823" cy="1531620"/>
        </p:xfrm>
        <a:graphic>
          <a:graphicData uri="http://schemas.openxmlformats.org/drawingml/2006/table">
            <a:tbl>
              <a:tblPr firstRow="1" bandRow="1">
                <a:tableStyleId>{3C2FFA5D-87B4-456A-9821-1D502468CF0F}</a:tableStyleId>
              </a:tblPr>
              <a:tblGrid>
                <a:gridCol w="781613">
                  <a:extLst>
                    <a:ext uri="{9D8B030D-6E8A-4147-A177-3AD203B41FA5}">
                      <a16:colId xmlns:a16="http://schemas.microsoft.com/office/drawing/2014/main" val="1493010742"/>
                    </a:ext>
                  </a:extLst>
                </a:gridCol>
                <a:gridCol w="6760210">
                  <a:extLst>
                    <a:ext uri="{9D8B030D-6E8A-4147-A177-3AD203B41FA5}">
                      <a16:colId xmlns:a16="http://schemas.microsoft.com/office/drawing/2014/main" val="84956678"/>
                    </a:ext>
                  </a:extLst>
                </a:gridCol>
              </a:tblGrid>
              <a:tr h="980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Mirror module</a:t>
                      </a:r>
                    </a:p>
                  </a:txBody>
                  <a:tcPr anchor="ctr">
                    <a:lnL w="12700" cap="flat" cmpd="sng" algn="ctr">
                      <a:no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bg2"/>
                    </a:solidFill>
                  </a:tcPr>
                </a:tc>
                <a:tc>
                  <a:txBody>
                    <a:bodyPr/>
                    <a:lstStyle/>
                    <a:p>
                      <a:pPr marL="0" lvl="0" indent="-244650">
                        <a:buFont typeface="Courier New" panose="02070309020205020404" pitchFamily="49" charset="0"/>
                        <a:buNone/>
                      </a:pPr>
                      <a:r>
                        <a:rPr lang="en-US" sz="1200" b="0" dirty="0">
                          <a:solidFill>
                            <a:srgbClr val="FF6D43"/>
                          </a:solidFill>
                          <a:latin typeface="Courier New" panose="02070309020205020404" pitchFamily="49" charset="0"/>
                          <a:cs typeface="Courier New" panose="02070309020205020404" pitchFamily="49" charset="0"/>
                        </a:rPr>
                        <a:t>safekit prim –m </a:t>
                      </a:r>
                      <a:r>
                        <a:rPr lang="en-US" sz="1200" b="0" i="1" dirty="0">
                          <a:solidFill>
                            <a:srgbClr val="FF6D43"/>
                          </a:solidFill>
                          <a:latin typeface="Courier New" panose="02070309020205020404" pitchFamily="49" charset="0"/>
                          <a:cs typeface="Courier New" panose="02070309020205020404" pitchFamily="49" charset="0"/>
                        </a:rPr>
                        <a:t>AM</a:t>
                      </a:r>
                    </a:p>
                    <a:p>
                      <a:pPr marL="0" lvl="1" indent="-25200">
                        <a:lnSpc>
                          <a:spcPct val="150000"/>
                        </a:lnSpc>
                        <a:buNone/>
                      </a:pPr>
                      <a:r>
                        <a:rPr lang="en-US" sz="1200" b="0" dirty="0">
                          <a:solidFill>
                            <a:schemeClr val="tx1"/>
                          </a:solidFill>
                          <a:latin typeface="Courier New" panose="02070309020205020404" pitchFamily="49" charset="0"/>
                          <a:cs typeface="Courier New" panose="02070309020205020404" pitchFamily="49" charset="0"/>
                        </a:rPr>
                        <a:t>=&gt; </a:t>
                      </a:r>
                      <a:r>
                        <a:rPr lang="en-US" sz="1200" b="0" dirty="0">
                          <a:solidFill>
                            <a:schemeClr val="tx1"/>
                          </a:solidFill>
                          <a:latin typeface="+mn-lt"/>
                        </a:rPr>
                        <a:t>use </a:t>
                      </a:r>
                      <a:r>
                        <a:rPr lang="en-US" sz="1200" b="0" dirty="0">
                          <a:solidFill>
                            <a:srgbClr val="FF6D43"/>
                          </a:solidFill>
                          <a:latin typeface="Courier New" panose="02070309020205020404" pitchFamily="49" charset="0"/>
                          <a:cs typeface="Courier New" panose="02070309020205020404" pitchFamily="49" charset="0"/>
                        </a:rPr>
                        <a:t>prim</a:t>
                      </a:r>
                      <a:r>
                        <a:rPr lang="en-US" sz="1200" b="0" dirty="0">
                          <a:solidFill>
                            <a:schemeClr val="tx1"/>
                          </a:solidFill>
                          <a:latin typeface="+mn-lt"/>
                          <a:cs typeface="Courier New" panose="02070309020205020404" pitchFamily="49" charset="0"/>
                        </a:rPr>
                        <a:t> </a:t>
                      </a:r>
                      <a:r>
                        <a:rPr lang="en-US" sz="1200" b="0" dirty="0">
                          <a:solidFill>
                            <a:schemeClr val="tx1"/>
                          </a:solidFill>
                          <a:latin typeface="+mn-lt"/>
                        </a:rPr>
                        <a:t>on the first startup to force the start as primary of the node with the up-to-date replicated directories,</a:t>
                      </a:r>
                    </a:p>
                    <a:p>
                      <a:pPr marL="0" lvl="1" indent="-25200">
                        <a:lnSpc>
                          <a:spcPct val="150000"/>
                        </a:lnSpc>
                        <a:buNone/>
                      </a:pPr>
                      <a:r>
                        <a:rPr lang="en-US" sz="1200" b="0" dirty="0">
                          <a:solidFill>
                            <a:schemeClr val="tx1"/>
                          </a:solidFill>
                          <a:latin typeface="Courier New" panose="02070309020205020404" pitchFamily="49" charset="0"/>
                          <a:cs typeface="Courier New" panose="02070309020205020404" pitchFamily="49" charset="0"/>
                        </a:rPr>
                        <a:t>=&gt; </a:t>
                      </a:r>
                      <a:r>
                        <a:rPr lang="en-US" sz="1200" b="0" dirty="0">
                          <a:solidFill>
                            <a:schemeClr val="tx1"/>
                          </a:solidFill>
                          <a:latin typeface="+mn-lt"/>
                          <a:cs typeface="Courier New" panose="02070309020205020404" pitchFamily="49" charset="0"/>
                        </a:rPr>
                        <a:t>use </a:t>
                      </a:r>
                      <a:r>
                        <a:rPr lang="en-US" sz="1200" b="0" dirty="0">
                          <a:solidFill>
                            <a:srgbClr val="FF6D43"/>
                          </a:solidFill>
                          <a:latin typeface="Courier New" panose="02070309020205020404" pitchFamily="49" charset="0"/>
                          <a:cs typeface="Courier New" panose="02070309020205020404" pitchFamily="49" charset="0"/>
                        </a:rPr>
                        <a:t>start</a:t>
                      </a:r>
                      <a:r>
                        <a:rPr lang="en-US" sz="1200" b="0" dirty="0">
                          <a:solidFill>
                            <a:schemeClr val="tx1"/>
                          </a:solidFill>
                          <a:latin typeface="+mn-lt"/>
                        </a:rPr>
                        <a:t> for subsequent startups</a:t>
                      </a:r>
                    </a:p>
                  </a:txBody>
                  <a:tcPr anchor="ctr">
                    <a:lnL w="1270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bg1"/>
                    </a:solidFill>
                  </a:tcPr>
                </a:tc>
                <a:extLst>
                  <a:ext uri="{0D108BD9-81ED-4DB2-BD59-A6C34878D82A}">
                    <a16:rowId xmlns:a16="http://schemas.microsoft.com/office/drawing/2014/main" val="12123615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Farm module</a:t>
                      </a:r>
                    </a:p>
                  </a:txBody>
                  <a:tcPr anchor="ctr">
                    <a:lnL w="12700" cap="flat" cmpd="sng" algn="ctr">
                      <a:no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6D43"/>
                          </a:solidFill>
                          <a:latin typeface="Courier New" panose="02070309020205020404" pitchFamily="49" charset="0"/>
                          <a:cs typeface="Courier New" panose="02070309020205020404" pitchFamily="49" charset="0"/>
                        </a:rPr>
                        <a:t>safekit start –m </a:t>
                      </a:r>
                      <a:r>
                        <a:rPr lang="en-US" sz="1200" b="0" i="1" dirty="0">
                          <a:solidFill>
                            <a:srgbClr val="FF6D43"/>
                          </a:solidFill>
                          <a:latin typeface="Courier New" panose="02070309020205020404" pitchFamily="49" charset="0"/>
                          <a:cs typeface="Courier New" panose="02070309020205020404" pitchFamily="49" charset="0"/>
                        </a:rPr>
                        <a:t>AM</a:t>
                      </a:r>
                    </a:p>
                  </a:txBody>
                  <a:tcPr anchor="ctr">
                    <a:lnL w="1270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22442013"/>
                  </a:ext>
                </a:extLst>
              </a:tr>
            </a:tbl>
          </a:graphicData>
        </a:graphic>
      </p:graphicFrame>
      <p:pic>
        <p:nvPicPr>
          <p:cNvPr id="3" name="cli-14">
            <a:hlinkClick r:id="" action="ppaction://media"/>
            <a:extLst>
              <a:ext uri="{FF2B5EF4-FFF2-40B4-BE49-F238E27FC236}">
                <a16:creationId xmlns:a16="http://schemas.microsoft.com/office/drawing/2014/main" id="{445AC6E2-5996-5C5E-DDF5-F5D9E0AAB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1655" y="6370637"/>
            <a:ext cx="487363" cy="487363"/>
          </a:xfrm>
          <a:prstGeom prst="rect">
            <a:avLst/>
          </a:prstGeom>
        </p:spPr>
      </p:pic>
    </p:spTree>
    <p:extLst>
      <p:ext uri="{BB962C8B-B14F-4D97-AF65-F5344CB8AC3E}">
        <p14:creationId xmlns:p14="http://schemas.microsoft.com/office/powerpoint/2010/main" val="1275682326"/>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3"/>
          </p:nvPr>
        </p:nvSpPr>
        <p:spPr/>
        <p:txBody>
          <a:bodyPr/>
          <a:lstStyle/>
          <a:p>
            <a:pPr>
              <a:lnSpc>
                <a:spcPct val="150000"/>
              </a:lnSpc>
            </a:pPr>
            <a:r>
              <a:rPr lang="en-GB" sz="1400" dirty="0"/>
              <a:t>Step 4/6 on node1</a:t>
            </a:r>
          </a:p>
          <a:p>
            <a:pPr>
              <a:lnSpc>
                <a:spcPct val="150000"/>
              </a:lnSpc>
            </a:pPr>
            <a:endParaRPr lang="en-US" sz="2400" dirty="0"/>
          </a:p>
          <a:p>
            <a:pPr>
              <a:lnSpc>
                <a:spcPct val="150000"/>
              </a:lnSpc>
            </a:pPr>
            <a:r>
              <a:rPr lang="en-US" sz="1200" dirty="0"/>
              <a:t>Install and configure the module on node2 from node1 </a:t>
            </a:r>
          </a:p>
        </p:txBody>
      </p:sp>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26"/>
          </p:nvPr>
        </p:nvSpPr>
        <p:spPr/>
        <p:txBody>
          <a:bodyPr/>
          <a:lstStyle/>
          <a:p>
            <a:pPr marL="329176" indent="-304792">
              <a:buFont typeface="+mj-lt"/>
              <a:buAutoNum type="arabicPeriod"/>
            </a:pPr>
            <a:r>
              <a:rPr lang="en-US" sz="1400" dirty="0">
                <a:latin typeface="+mn-lt"/>
              </a:rPr>
              <a:t>If not already done, change firewall rules on both nodes</a:t>
            </a:r>
            <a:endParaRPr lang="en-US" sz="1400" dirty="0">
              <a:solidFill>
                <a:schemeClr val="accent1"/>
              </a:solidFill>
            </a:endParaRPr>
          </a:p>
          <a:p>
            <a:pPr lvl="1">
              <a:lnSpc>
                <a:spcPct val="150000"/>
              </a:lnSpc>
              <a:buFont typeface="Courier New" panose="02070309020205020404" pitchFamily="49" charset="0"/>
              <a:buChar char="o"/>
            </a:pPr>
            <a:r>
              <a:rPr lang="en-US" sz="1200" dirty="0">
                <a:latin typeface="+mn-lt"/>
                <a:cs typeface="Courier New" panose="02070309020205020404" pitchFamily="49" charset="0"/>
              </a:rPr>
              <a:t>See "</a:t>
            </a:r>
            <a:r>
              <a:rPr lang="en-US" sz="1200" dirty="0">
                <a:latin typeface="+mn-lt"/>
                <a:cs typeface="Courier New" panose="02070309020205020404" pitchFamily="49" charset="0"/>
                <a:hlinkClick r:id="rId5"/>
              </a:rPr>
              <a:t>Installation</a:t>
            </a:r>
            <a:r>
              <a:rPr lang="en-US" sz="1200" dirty="0">
                <a:latin typeface="+mn-lt"/>
                <a:cs typeface="Courier New" panose="02070309020205020404" pitchFamily="49" charset="0"/>
              </a:rPr>
              <a:t>" slides</a:t>
            </a:r>
          </a:p>
          <a:p>
            <a:pPr lvl="1">
              <a:lnSpc>
                <a:spcPct val="150000"/>
              </a:lnSpc>
              <a:buFont typeface="Courier New" panose="02070309020205020404" pitchFamily="49" charset="0"/>
              <a:buChar char="o"/>
            </a:pPr>
            <a:r>
              <a:rPr lang="en-US" sz="1200" dirty="0">
                <a:latin typeface="+mn-lt"/>
                <a:cs typeface="Courier New" panose="02070309020205020404" pitchFamily="49" charset="0"/>
              </a:rPr>
              <a:t>List of ports used </a:t>
            </a:r>
            <a:r>
              <a:rPr lang="en-US" sz="1200" dirty="0" err="1">
                <a:solidFill>
                  <a:schemeClr val="accent1"/>
                </a:solidFill>
                <a:latin typeface="Courier New" panose="02070309020205020404" pitchFamily="49" charset="0"/>
                <a:cs typeface="Courier New" panose="02070309020205020404" pitchFamily="49" charset="0"/>
              </a:rPr>
              <a:t>safekit</a:t>
            </a:r>
            <a:r>
              <a:rPr lang="en-US" sz="1200" dirty="0">
                <a:solidFill>
                  <a:schemeClr val="accent1"/>
                </a:solidFill>
                <a:latin typeface="Courier New" panose="02070309020205020404" pitchFamily="49" charset="0"/>
                <a:cs typeface="Courier New" panose="02070309020205020404" pitchFamily="49" charset="0"/>
              </a:rPr>
              <a:t> module </a:t>
            </a:r>
            <a:r>
              <a:rPr lang="en-US" sz="1200" dirty="0" err="1">
                <a:solidFill>
                  <a:schemeClr val="accent1"/>
                </a:solidFill>
                <a:latin typeface="Courier New" panose="02070309020205020404" pitchFamily="49" charset="0"/>
                <a:cs typeface="Courier New" panose="02070309020205020404" pitchFamily="49" charset="0"/>
              </a:rPr>
              <a:t>getports</a:t>
            </a:r>
            <a:r>
              <a:rPr lang="en-US" sz="1200" dirty="0">
                <a:solidFill>
                  <a:schemeClr val="accent1"/>
                </a:solidFill>
                <a:latin typeface="Courier New" panose="02070309020205020404" pitchFamily="49" charset="0"/>
                <a:cs typeface="Courier New" panose="02070309020205020404" pitchFamily="49" charset="0"/>
              </a:rPr>
              <a:t> –m </a:t>
            </a:r>
            <a:r>
              <a:rPr lang="en-US" sz="1200" i="1" dirty="0">
                <a:solidFill>
                  <a:schemeClr val="accent1"/>
                </a:solidFill>
                <a:latin typeface="Courier New" panose="02070309020205020404" pitchFamily="49" charset="0"/>
                <a:cs typeface="Courier New" panose="02070309020205020404" pitchFamily="49" charset="0"/>
              </a:rPr>
              <a:t>AM</a:t>
            </a:r>
            <a:br>
              <a:rPr lang="en-US" sz="1200" dirty="0">
                <a:latin typeface="+mn-lt"/>
                <a:cs typeface="Courier New" panose="02070309020205020404" pitchFamily="49" charset="0"/>
              </a:rPr>
            </a:br>
            <a:endParaRPr lang="en-US" sz="1200" dirty="0">
              <a:latin typeface="+mn-lt"/>
              <a:cs typeface="Courier New" panose="02070309020205020404" pitchFamily="49" charset="0"/>
            </a:endParaRPr>
          </a:p>
          <a:p>
            <a:pPr marL="304792" indent="-304792">
              <a:buFont typeface="+mj-lt"/>
              <a:buAutoNum type="arabicPeriod"/>
            </a:pPr>
            <a:r>
              <a:rPr lang="en-US" sz="1400" dirty="0">
                <a:cs typeface="Courier New" panose="02070309020205020404" pitchFamily="49" charset="0"/>
              </a:rPr>
              <a:t>Export </a:t>
            </a:r>
            <a:r>
              <a:rPr lang="en-US" sz="1400" i="1" dirty="0">
                <a:cs typeface="Courier New" panose="02070309020205020404" pitchFamily="49" charset="0"/>
              </a:rPr>
              <a:t>AM </a:t>
            </a:r>
            <a:r>
              <a:rPr lang="en-US" sz="1400" dirty="0">
                <a:cs typeface="Courier New" panose="02070309020205020404" pitchFamily="49" charset="0"/>
              </a:rPr>
              <a:t>on node2 </a:t>
            </a:r>
          </a:p>
          <a:p>
            <a:pPr marL="0" indent="0">
              <a:buNone/>
            </a:pPr>
            <a:r>
              <a:rPr lang="en-US" sz="1400" kern="0" dirty="0">
                <a:solidFill>
                  <a:schemeClr val="accent1"/>
                </a:solidFill>
                <a:latin typeface="Courier New" panose="02070309020205020404" pitchFamily="49" charset="0"/>
                <a:cs typeface="Courier New" panose="02070309020205020404" pitchFamily="49" charset="0"/>
              </a:rPr>
              <a:t>  </a:t>
            </a:r>
            <a:r>
              <a:rPr lang="fr-FR" sz="1400" kern="0" dirty="0">
                <a:solidFill>
                  <a:schemeClr val="accent1"/>
                </a:solidFill>
                <a:latin typeface="Courier New" panose="02070309020205020404" pitchFamily="49" charset="0"/>
                <a:cs typeface="Courier New" panose="02070309020205020404" pitchFamily="49" charset="0"/>
              </a:rPr>
              <a:t>safekit –H "node2" -E </a:t>
            </a:r>
            <a:r>
              <a:rPr lang="fr-FR" sz="1400" i="1" kern="0" dirty="0">
                <a:solidFill>
                  <a:schemeClr val="accent1"/>
                </a:solidFill>
                <a:latin typeface="Courier New" panose="02070309020205020404" pitchFamily="49" charset="0"/>
                <a:cs typeface="Courier New" panose="02070309020205020404" pitchFamily="49" charset="0"/>
              </a:rPr>
              <a:t>AM</a:t>
            </a:r>
          </a:p>
          <a:p>
            <a:pPr marL="188166"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a:t>
            </a:r>
            <a:r>
              <a:rPr lang="fr-FR" sz="1200" kern="0" dirty="0">
                <a:solidFill>
                  <a:srgbClr val="FF6D43"/>
                </a:solidFill>
                <a:latin typeface="Courier New" panose="02070309020205020404" pitchFamily="49" charset="0"/>
                <a:cs typeface="Courier New" panose="02070309020205020404" pitchFamily="49" charset="0"/>
              </a:rPr>
              <a:t>–H "</a:t>
            </a:r>
            <a:r>
              <a:rPr lang="fr-FR" sz="1200" kern="0" dirty="0">
                <a:solidFill>
                  <a:schemeClr val="accent1"/>
                </a:solidFill>
                <a:latin typeface="Courier New" panose="02070309020205020404" pitchFamily="49" charset="0"/>
                <a:cs typeface="Courier New" panose="02070309020205020404" pitchFamily="49" charset="0"/>
              </a:rPr>
              <a:t>node2</a:t>
            </a:r>
            <a:r>
              <a:rPr lang="fr-FR" sz="1200" kern="0" dirty="0">
                <a:solidFill>
                  <a:srgbClr val="FF6D43"/>
                </a:solidFill>
                <a:latin typeface="Courier New" panose="02070309020205020404" pitchFamily="49" charset="0"/>
                <a:cs typeface="Courier New" panose="02070309020205020404" pitchFamily="49" charset="0"/>
              </a:rPr>
              <a:t>" </a:t>
            </a:r>
            <a:r>
              <a:rPr lang="fr-FR" sz="1200" kern="0" dirty="0">
                <a:latin typeface="+mn-lt"/>
                <a:cs typeface="Courier New" pitchFamily="49" charset="0"/>
              </a:rPr>
              <a:t>for running the command node2 as </a:t>
            </a:r>
            <a:r>
              <a:rPr lang="fr-FR" sz="1200" kern="0" dirty="0" err="1">
                <a:latin typeface="+mn-lt"/>
                <a:cs typeface="Courier New" pitchFamily="49" charset="0"/>
              </a:rPr>
              <a:t>defined</a:t>
            </a:r>
            <a:r>
              <a:rPr lang="fr-FR" sz="1200" kern="0" dirty="0">
                <a:latin typeface="+mn-lt"/>
                <a:cs typeface="Courier New" pitchFamily="49" charset="0"/>
              </a:rPr>
              <a:t> in cluster.xml)</a:t>
            </a:r>
          </a:p>
          <a:p>
            <a:pPr marL="188166"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 </a:t>
            </a:r>
            <a:r>
              <a:rPr lang="en-US" sz="1200" kern="0" dirty="0">
                <a:latin typeface="+mn-lt"/>
                <a:cs typeface="Courier New" pitchFamily="49" charset="0"/>
              </a:rPr>
              <a:t>Install </a:t>
            </a:r>
            <a:r>
              <a:rPr lang="en-US" sz="1200" dirty="0">
                <a:latin typeface="+mn-lt"/>
                <a:cs typeface="Courier New" panose="02070309020205020404" pitchFamily="49" charset="0"/>
              </a:rPr>
              <a:t>and configure </a:t>
            </a:r>
            <a:r>
              <a:rPr lang="en-US" sz="1200" i="1" dirty="0">
                <a:latin typeface="+mn-lt"/>
                <a:cs typeface="Courier New" panose="02070309020205020404" pitchFamily="49" charset="0"/>
              </a:rPr>
              <a:t>AM</a:t>
            </a:r>
            <a:r>
              <a:rPr lang="en-US" sz="1200" dirty="0">
                <a:latin typeface="+mn-lt"/>
                <a:cs typeface="Courier New" panose="02070309020205020404" pitchFamily="49" charset="0"/>
              </a:rPr>
              <a:t> on node2 (including cryptographic key)</a:t>
            </a:r>
            <a:br>
              <a:rPr lang="en-US" sz="1200" dirty="0">
                <a:latin typeface="+mn-lt"/>
                <a:cs typeface="Courier New" panose="02070309020205020404" pitchFamily="49" charset="0"/>
              </a:rPr>
            </a:br>
            <a:endParaRPr lang="en-US" sz="1200" dirty="0">
              <a:latin typeface="+mn-lt"/>
            </a:endParaRPr>
          </a:p>
          <a:p>
            <a:pPr marL="304792" indent="-304792">
              <a:buFont typeface="+mj-lt"/>
              <a:buAutoNum type="arabicPeriod" startAt="3"/>
            </a:pPr>
            <a:r>
              <a:rPr lang="en-US" sz="1400" dirty="0"/>
              <a:t>List the cluster state for installed modules </a:t>
            </a:r>
          </a:p>
          <a:p>
            <a:pPr marL="0" indent="0">
              <a:buNone/>
            </a:pPr>
            <a:r>
              <a:rPr lang="en-US" sz="1400" kern="0" dirty="0">
                <a:solidFill>
                  <a:schemeClr val="accent1"/>
                </a:solidFill>
                <a:latin typeface="Courier New" panose="02070309020205020404" pitchFamily="49" charset="0"/>
                <a:cs typeface="Courier New" panose="02070309020205020404" pitchFamily="49" charset="0"/>
              </a:rPr>
              <a:t>  </a:t>
            </a:r>
            <a:r>
              <a:rPr lang="fr-FR" sz="1400" kern="0" dirty="0">
                <a:solidFill>
                  <a:schemeClr val="accent1"/>
                </a:solidFill>
                <a:latin typeface="Courier New" panose="02070309020205020404" pitchFamily="49" charset="0"/>
                <a:cs typeface="Courier New" panose="02070309020205020404" pitchFamily="49" charset="0"/>
              </a:rPr>
              <a:t>safekit –H "*" cluster state</a:t>
            </a:r>
          </a:p>
          <a:p>
            <a:pPr marL="0" indent="0">
              <a:buNone/>
            </a:pPr>
            <a:r>
              <a:rPr lang="fr-FR" sz="1200" kern="0" dirty="0">
                <a:solidFill>
                  <a:srgbClr val="FF6D43"/>
                </a:solidFill>
                <a:latin typeface="Courier New" panose="02070309020205020404" pitchFamily="49" charset="0"/>
                <a:cs typeface="Courier New" panose="02070309020205020404" pitchFamily="49" charset="0"/>
              </a:rPr>
              <a:t>  </a:t>
            </a:r>
            <a:r>
              <a:rPr lang="fr-FR" sz="1200" kern="0" dirty="0">
                <a:solidFill>
                  <a:schemeClr val="tx1"/>
                </a:solidFill>
                <a:latin typeface="Courier New" panose="02070309020205020404" pitchFamily="49" charset="0"/>
                <a:cs typeface="Courier New" panose="02070309020205020404" pitchFamily="49" charset="0"/>
              </a:rPr>
              <a:t>(</a:t>
            </a:r>
            <a:r>
              <a:rPr lang="fr-FR" sz="1200" kern="0" dirty="0">
                <a:solidFill>
                  <a:srgbClr val="FF6D43"/>
                </a:solidFill>
                <a:latin typeface="Courier New" panose="02070309020205020404" pitchFamily="49" charset="0"/>
                <a:cs typeface="Courier New" panose="02070309020205020404" pitchFamily="49" charset="0"/>
              </a:rPr>
              <a:t>–H "*" </a:t>
            </a:r>
            <a:r>
              <a:rPr lang="fr-FR" sz="1200" kern="0" dirty="0">
                <a:latin typeface="+mn-lt"/>
                <a:cs typeface="Courier New" pitchFamily="49" charset="0"/>
              </a:rPr>
              <a:t>for running the command on all </a:t>
            </a:r>
            <a:r>
              <a:rPr lang="fr-FR" sz="1200" kern="0" dirty="0" err="1">
                <a:latin typeface="+mn-lt"/>
                <a:cs typeface="Courier New" pitchFamily="49" charset="0"/>
              </a:rPr>
              <a:t>nodes</a:t>
            </a:r>
            <a:r>
              <a:rPr lang="fr-FR" sz="1200" kern="0" dirty="0">
                <a:latin typeface="+mn-lt"/>
                <a:cs typeface="Courier New" pitchFamily="49" charset="0"/>
              </a:rPr>
              <a:t> </a:t>
            </a:r>
            <a:r>
              <a:rPr lang="fr-FR" sz="1200" kern="0" dirty="0" err="1">
                <a:latin typeface="+mn-lt"/>
                <a:cs typeface="Courier New" pitchFamily="49" charset="0"/>
              </a:rPr>
              <a:t>defined</a:t>
            </a:r>
            <a:r>
              <a:rPr lang="fr-FR" sz="1200" kern="0" dirty="0">
                <a:latin typeface="+mn-lt"/>
                <a:cs typeface="Courier New" pitchFamily="49" charset="0"/>
              </a:rPr>
              <a:t> in cluster.xml)</a:t>
            </a:r>
          </a:p>
          <a:p>
            <a:pPr marL="630518" lvl="3" indent="0">
              <a:buNone/>
            </a:pPr>
            <a:r>
              <a:rPr lang="fr-FR" sz="1000" kern="0" dirty="0">
                <a:latin typeface="Courier New" panose="02070309020205020404" pitchFamily="49" charset="0"/>
                <a:cs typeface="Courier New" panose="02070309020205020404" pitchFamily="49" charset="0"/>
              </a:rPr>
              <a:t>Node    Module     Mode     Id   Date             Signature</a:t>
            </a:r>
          </a:p>
          <a:p>
            <a:pPr marL="630518" lvl="3" indent="0">
              <a:buNone/>
            </a:pPr>
            <a:r>
              <a:rPr lang="fr-FR" sz="1000" kern="0" dirty="0">
                <a:latin typeface="Courier New" panose="02070309020205020404" pitchFamily="49" charset="0"/>
                <a:cs typeface="Courier New" panose="02070309020205020404" pitchFamily="49" charset="0"/>
              </a:rPr>
              <a:t>node1   </a:t>
            </a:r>
            <a:r>
              <a:rPr lang="fr-FR" sz="1000" i="1" kern="0" dirty="0">
                <a:latin typeface="Courier New" panose="02070309020205020404" pitchFamily="49" charset="0"/>
                <a:cs typeface="Courier New" panose="02070309020205020404" pitchFamily="49" charset="0"/>
              </a:rPr>
              <a:t>AM</a:t>
            </a:r>
            <a:r>
              <a:rPr lang="fr-FR" sz="1000" kern="0" dirty="0">
                <a:latin typeface="Courier New" panose="02070309020205020404" pitchFamily="49" charset="0"/>
                <a:cs typeface="Courier New" panose="02070309020205020404" pitchFamily="49" charset="0"/>
              </a:rPr>
              <a:t>         </a:t>
            </a:r>
            <a:r>
              <a:rPr lang="fr-FR" sz="1000" kern="0" dirty="0" err="1">
                <a:latin typeface="Courier New" panose="02070309020205020404" pitchFamily="49" charset="0"/>
                <a:cs typeface="Courier New" panose="02070309020205020404" pitchFamily="49" charset="0"/>
              </a:rPr>
              <a:t>mirror</a:t>
            </a:r>
            <a:r>
              <a:rPr lang="fr-FR" sz="1000" kern="0" dirty="0">
                <a:latin typeface="Courier New" panose="02070309020205020404" pitchFamily="49" charset="0"/>
                <a:cs typeface="Courier New" panose="02070309020205020404" pitchFamily="49" charset="0"/>
              </a:rPr>
              <a:t>   1    09-14T16:29:18   689a4f1bdbe8c8ef84f8e537a87cfd08d19b26af</a:t>
            </a:r>
          </a:p>
          <a:p>
            <a:pPr marL="630518" lvl="3" indent="0">
              <a:buNone/>
            </a:pPr>
            <a:r>
              <a:rPr lang="fr-FR" sz="1000" kern="0" dirty="0">
                <a:latin typeface="Courier New" panose="02070309020205020404" pitchFamily="49" charset="0"/>
                <a:cs typeface="Courier New" panose="02070309020205020404" pitchFamily="49" charset="0"/>
              </a:rPr>
              <a:t>node2   </a:t>
            </a:r>
            <a:r>
              <a:rPr lang="fr-FR" sz="1000" i="1" kern="0" dirty="0">
                <a:latin typeface="Courier New" panose="02070309020205020404" pitchFamily="49" charset="0"/>
                <a:cs typeface="Courier New" panose="02070309020205020404" pitchFamily="49" charset="0"/>
              </a:rPr>
              <a:t>AM</a:t>
            </a:r>
            <a:r>
              <a:rPr lang="fr-FR" sz="1000" kern="0" dirty="0">
                <a:latin typeface="Courier New" panose="02070309020205020404" pitchFamily="49" charset="0"/>
                <a:cs typeface="Courier New" panose="02070309020205020404" pitchFamily="49" charset="0"/>
              </a:rPr>
              <a:t>         </a:t>
            </a:r>
            <a:r>
              <a:rPr lang="fr-FR" sz="1000" kern="0" dirty="0" err="1">
                <a:latin typeface="Courier New" panose="02070309020205020404" pitchFamily="49" charset="0"/>
                <a:cs typeface="Courier New" panose="02070309020205020404" pitchFamily="49" charset="0"/>
              </a:rPr>
              <a:t>mirror</a:t>
            </a:r>
            <a:r>
              <a:rPr lang="fr-FR" sz="1000" kern="0" dirty="0">
                <a:latin typeface="Courier New" panose="02070309020205020404" pitchFamily="49" charset="0"/>
                <a:cs typeface="Courier New" panose="02070309020205020404" pitchFamily="49" charset="0"/>
              </a:rPr>
              <a:t>   1    09-14T16:29:21   689a4f1bdbe8c8ef84f8e537a87cfd08d19b26af</a:t>
            </a:r>
          </a:p>
          <a:p>
            <a:pPr marL="216000"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 </a:t>
            </a:r>
            <a:r>
              <a:rPr lang="en-US" sz="1200" kern="0" dirty="0">
                <a:latin typeface="+mn-lt"/>
                <a:cs typeface="Courier New" pitchFamily="49" charset="0"/>
              </a:rPr>
              <a:t>Signatures and module id must be identical. If not, the </a:t>
            </a:r>
            <a:r>
              <a:rPr lang="en-US" sz="1200" dirty="0">
                <a:latin typeface="+mn-lt"/>
              </a:rPr>
              <a:t>module does not work properly</a:t>
            </a:r>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p:txBody>
          <a:bodyPr/>
          <a:lstStyle/>
          <a:p>
            <a:r>
              <a:rPr lang="en-GB" dirty="0"/>
              <a:t>Module configuration</a:t>
            </a:r>
          </a:p>
        </p:txBody>
      </p:sp>
      <p:sp>
        <p:nvSpPr>
          <p:cNvPr id="8" name="Espace réservé du texte 7">
            <a:extLst>
              <a:ext uri="{FF2B5EF4-FFF2-40B4-BE49-F238E27FC236}">
                <a16:creationId xmlns:a16="http://schemas.microsoft.com/office/drawing/2014/main" id="{3CDA9CB2-DD33-422D-909A-237AA7151512}"/>
              </a:ext>
            </a:extLst>
          </p:cNvPr>
          <p:cNvSpPr>
            <a:spLocks noGrp="1"/>
          </p:cNvSpPr>
          <p:nvPr>
            <p:ph type="body" sz="quarter" idx="10"/>
          </p:nvPr>
        </p:nvSpPr>
        <p:spPr/>
        <p:txBody>
          <a:bodyPr/>
          <a:lstStyle/>
          <a:p>
            <a:endParaRPr lang="en-GB" dirty="0"/>
          </a:p>
        </p:txBody>
      </p:sp>
      <p:pic>
        <p:nvPicPr>
          <p:cNvPr id="3" name="cli-15">
            <a:hlinkClick r:id="" action="ppaction://media"/>
            <a:extLst>
              <a:ext uri="{FF2B5EF4-FFF2-40B4-BE49-F238E27FC236}">
                <a16:creationId xmlns:a16="http://schemas.microsoft.com/office/drawing/2014/main" id="{D6806953-7F25-7761-5A2C-BFC6538C7F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21291" y="6370637"/>
            <a:ext cx="487363" cy="487363"/>
          </a:xfrm>
          <a:prstGeom prst="rect">
            <a:avLst/>
          </a:prstGeom>
        </p:spPr>
      </p:pic>
    </p:spTree>
    <p:extLst>
      <p:ext uri="{BB962C8B-B14F-4D97-AF65-F5344CB8AC3E}">
        <p14:creationId xmlns:p14="http://schemas.microsoft.com/office/powerpoint/2010/main" val="1276456528"/>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3"/>
          </p:nvPr>
        </p:nvSpPr>
        <p:spPr/>
        <p:txBody>
          <a:bodyPr/>
          <a:lstStyle/>
          <a:p>
            <a:pPr>
              <a:lnSpc>
                <a:spcPct val="150000"/>
              </a:lnSpc>
            </a:pPr>
            <a:r>
              <a:rPr lang="en-GB" sz="1400" dirty="0"/>
              <a:t>Step 5/6 on node1</a:t>
            </a:r>
          </a:p>
          <a:p>
            <a:pPr>
              <a:lnSpc>
                <a:spcPct val="150000"/>
              </a:lnSpc>
            </a:pPr>
            <a:endParaRPr lang="en-US" sz="2400" dirty="0"/>
          </a:p>
          <a:p>
            <a:pPr>
              <a:lnSpc>
                <a:spcPct val="150000"/>
              </a:lnSpc>
            </a:pPr>
            <a:r>
              <a:rPr lang="en-US" sz="1200" dirty="0"/>
              <a:t>Start the module on node1 and node2 </a:t>
            </a:r>
          </a:p>
        </p:txBody>
      </p:sp>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26"/>
          </p:nvPr>
        </p:nvSpPr>
        <p:spPr>
          <a:xfrm>
            <a:off x="3588327" y="1306668"/>
            <a:ext cx="8151684" cy="4368800"/>
          </a:xfrm>
        </p:spPr>
        <p:txBody>
          <a:bodyPr/>
          <a:lstStyle/>
          <a:p>
            <a:pPr marL="367284" indent="-342900">
              <a:buFont typeface="+mj-lt"/>
              <a:buAutoNum type="arabicPeriod"/>
            </a:pPr>
            <a:r>
              <a:rPr lang="en-US" sz="1400" dirty="0">
                <a:cs typeface="Courier New" panose="02070309020205020404" pitchFamily="49" charset="0"/>
              </a:rPr>
              <a:t>Individual start</a:t>
            </a: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200" b="0" dirty="0">
              <a:solidFill>
                <a:schemeClr val="tx1"/>
              </a:solidFill>
              <a:cs typeface="Courier New" panose="02070309020205020404" pitchFamily="49" charset="0"/>
            </a:endParaRPr>
          </a:p>
          <a:p>
            <a:pPr marL="24384" indent="0">
              <a:buNone/>
            </a:pPr>
            <a:r>
              <a:rPr lang="en-US" sz="1200" b="0" dirty="0">
                <a:solidFill>
                  <a:schemeClr val="tx1"/>
                </a:solidFill>
                <a:cs typeface="Courier New" panose="02070309020205020404" pitchFamily="49" charset="0"/>
              </a:rPr>
              <a:t>      Optional. Wait </a:t>
            </a:r>
            <a:r>
              <a:rPr lang="fr-FR" sz="1200" b="0" kern="0" dirty="0">
                <a:solidFill>
                  <a:schemeClr val="tx1"/>
                </a:solidFill>
                <a:latin typeface="+mn-lt"/>
                <a:cs typeface="Courier New" pitchFamily="49" charset="0"/>
              </a:rPr>
              <a:t>for the end of the start </a:t>
            </a:r>
            <a:r>
              <a:rPr lang="fr-FR" sz="1200" b="0" kern="0" dirty="0" err="1">
                <a:solidFill>
                  <a:schemeClr val="tx1"/>
                </a:solidFill>
                <a:latin typeface="+mn-lt"/>
                <a:cs typeface="Courier New" pitchFamily="49" charset="0"/>
              </a:rPr>
              <a:t>with</a:t>
            </a:r>
            <a:r>
              <a:rPr lang="fr-FR" sz="1200" b="0" kern="0" dirty="0">
                <a:solidFill>
                  <a:schemeClr val="tx1"/>
                </a:solidFill>
                <a:latin typeface="+mn-lt"/>
                <a:cs typeface="Courier New" pitchFamily="49" charset="0"/>
              </a:rPr>
              <a:t> </a:t>
            </a:r>
            <a:r>
              <a:rPr lang="fr-FR" sz="1200" b="0" kern="0" dirty="0">
                <a:solidFill>
                  <a:srgbClr val="FF6D43"/>
                </a:solidFill>
                <a:latin typeface="Courier New" panose="02070309020205020404" pitchFamily="49" charset="0"/>
                <a:cs typeface="Courier New" panose="02070309020205020404" pitchFamily="49" charset="0"/>
              </a:rPr>
              <a:t>safekit –H </a:t>
            </a:r>
            <a:r>
              <a:rPr lang="fr-FR" sz="1200" b="0" kern="0" baseline="0" dirty="0">
                <a:solidFill>
                  <a:srgbClr val="FF6D43"/>
                </a:solidFill>
                <a:latin typeface="Courier New" panose="02070309020205020404" pitchFamily="49" charset="0"/>
                <a:cs typeface="Courier New" panose="02070309020205020404" pitchFamily="49" charset="0"/>
              </a:rPr>
              <a:t>"node1"</a:t>
            </a:r>
            <a:r>
              <a:rPr lang="fr-FR" sz="1200" b="0" kern="0" dirty="0">
                <a:solidFill>
                  <a:srgbClr val="FF6D43"/>
                </a:solidFill>
                <a:latin typeface="Courier New" panose="02070309020205020404" pitchFamily="49" charset="0"/>
                <a:cs typeface="Courier New" panose="02070309020205020404" pitchFamily="49" charset="0"/>
              </a:rPr>
              <a:t> </a:t>
            </a:r>
            <a:r>
              <a:rPr lang="fr-FR" sz="1200" b="0" kern="0" dirty="0" err="1">
                <a:solidFill>
                  <a:srgbClr val="FF6D43"/>
                </a:solidFill>
                <a:latin typeface="Courier New" panose="02070309020205020404" pitchFamily="49" charset="0"/>
                <a:cs typeface="Courier New" panose="02070309020205020404" pitchFamily="49" charset="0"/>
              </a:rPr>
              <a:t>waitstart</a:t>
            </a:r>
            <a:r>
              <a:rPr lang="fr-FR" sz="1200" b="0" kern="0" dirty="0">
                <a:solidFill>
                  <a:srgbClr val="FF6D43"/>
                </a:solidFill>
                <a:latin typeface="Courier New" panose="02070309020205020404" pitchFamily="49" charset="0"/>
                <a:cs typeface="Courier New" panose="02070309020205020404" pitchFamily="49" charset="0"/>
              </a:rPr>
              <a:t> -m </a:t>
            </a:r>
            <a:r>
              <a:rPr lang="fr-FR" sz="1200" b="0" i="1" kern="0" dirty="0">
                <a:solidFill>
                  <a:srgbClr val="FF6D43"/>
                </a:solidFill>
                <a:latin typeface="Courier New" panose="02070309020205020404" pitchFamily="49" charset="0"/>
                <a:cs typeface="Courier New" panose="02070309020205020404" pitchFamily="49" charset="0"/>
              </a:rPr>
              <a:t>AM</a:t>
            </a:r>
          </a:p>
          <a:p>
            <a:pPr marL="24384" indent="0">
              <a:buNone/>
            </a:pPr>
            <a:endParaRPr lang="en-US" sz="1200" dirty="0">
              <a:cs typeface="Courier New" panose="02070309020205020404" pitchFamily="49" charset="0"/>
            </a:endParaRPr>
          </a:p>
          <a:p>
            <a:pPr marL="367284" indent="-342900">
              <a:buFont typeface="+mj-lt"/>
              <a:buAutoNum type="arabicPeriod" startAt="2"/>
            </a:pPr>
            <a:r>
              <a:rPr lang="en-US" sz="1400" dirty="0">
                <a:cs typeface="Courier New" panose="02070309020205020404" pitchFamily="49" charset="0"/>
              </a:rPr>
              <a:t>Global start</a:t>
            </a:r>
          </a:p>
          <a:p>
            <a:pPr marL="212550" lvl="1" indent="0">
              <a:lnSpc>
                <a:spcPct val="150000"/>
              </a:lnSpc>
              <a:buNone/>
            </a:pPr>
            <a:r>
              <a:rPr lang="fr-FR" sz="1200" kern="0" dirty="0">
                <a:solidFill>
                  <a:schemeClr val="accent1"/>
                </a:solidFill>
                <a:latin typeface="Courier New" panose="02070309020205020404" pitchFamily="49" charset="0"/>
                <a:cs typeface="Courier New" panose="02070309020205020404" pitchFamily="49" charset="0"/>
              </a:rPr>
              <a:t>safekit –H "node1,node2" start -m </a:t>
            </a:r>
            <a:r>
              <a:rPr lang="fr-FR" sz="1200" i="1" kern="0" dirty="0">
                <a:solidFill>
                  <a:schemeClr val="accent1"/>
                </a:solidFill>
                <a:latin typeface="Courier New" panose="02070309020205020404" pitchFamily="49" charset="0"/>
                <a:cs typeface="Courier New" panose="02070309020205020404" pitchFamily="49" charset="0"/>
              </a:rPr>
              <a:t>AM</a:t>
            </a:r>
          </a:p>
          <a:p>
            <a:pPr marL="212549" lvl="1" indent="0">
              <a:lnSpc>
                <a:spcPct val="150000"/>
              </a:lnSpc>
              <a:buNone/>
            </a:pPr>
            <a:r>
              <a:rPr lang="fr-FR" sz="1200" kern="0" dirty="0">
                <a:latin typeface="+mn-lt"/>
                <a:cs typeface="Courier New" pitchFamily="49" charset="0"/>
              </a:rPr>
              <a:t>(</a:t>
            </a:r>
            <a:r>
              <a:rPr lang="fr-FR" sz="1200" kern="0" dirty="0">
                <a:solidFill>
                  <a:srgbClr val="FF6D43"/>
                </a:solidFill>
                <a:latin typeface="Courier New" panose="02070309020205020404" pitchFamily="49" charset="0"/>
                <a:cs typeface="Courier New" panose="02070309020205020404" pitchFamily="49" charset="0"/>
              </a:rPr>
              <a:t>–H "node1,node2" </a:t>
            </a:r>
            <a:r>
              <a:rPr lang="fr-FR" sz="1200" kern="0" dirty="0">
                <a:latin typeface="+mn-lt"/>
                <a:cs typeface="Courier New" pitchFamily="49" charset="0"/>
              </a:rPr>
              <a:t>for running the command on node1 and node2 as </a:t>
            </a:r>
            <a:r>
              <a:rPr lang="fr-FR" sz="1200" kern="0" dirty="0" err="1">
                <a:latin typeface="+mn-lt"/>
                <a:cs typeface="Courier New" pitchFamily="49" charset="0"/>
              </a:rPr>
              <a:t>defined</a:t>
            </a:r>
            <a:r>
              <a:rPr lang="fr-FR" sz="1200" kern="0" dirty="0">
                <a:latin typeface="+mn-lt"/>
                <a:cs typeface="Courier New" pitchFamily="49" charset="0"/>
              </a:rPr>
              <a:t> in cluster.xml)</a:t>
            </a:r>
          </a:p>
          <a:p>
            <a:pPr marL="212549"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 </a:t>
            </a:r>
            <a:r>
              <a:rPr lang="fr-FR" sz="1200" kern="0" dirty="0">
                <a:latin typeface="+mn-lt"/>
                <a:cs typeface="Courier New" pitchFamily="49" charset="0"/>
              </a:rPr>
              <a:t>For a </a:t>
            </a:r>
            <a:r>
              <a:rPr lang="fr-FR" sz="1200" kern="0" dirty="0" err="1">
                <a:latin typeface="+mn-lt"/>
                <a:cs typeface="Courier New" pitchFamily="49" charset="0"/>
              </a:rPr>
              <a:t>mirror</a:t>
            </a:r>
            <a:r>
              <a:rPr lang="fr-FR" sz="1200" kern="0" dirty="0">
                <a:latin typeface="+mn-lt"/>
                <a:cs typeface="Courier New" pitchFamily="49" charset="0"/>
              </a:rPr>
              <a:t> module, node1 </a:t>
            </a:r>
            <a:r>
              <a:rPr lang="fr-FR" sz="1200" kern="0" dirty="0" err="1">
                <a:latin typeface="+mn-lt"/>
                <a:cs typeface="Courier New" pitchFamily="49" charset="0"/>
              </a:rPr>
              <a:t>becomes</a:t>
            </a:r>
            <a:r>
              <a:rPr lang="fr-FR" sz="1200" kern="0" dirty="0">
                <a:latin typeface="+mn-lt"/>
                <a:cs typeface="Courier New" pitchFamily="49" charset="0"/>
              </a:rPr>
              <a:t> PRIM (if last up-to-date); node2 </a:t>
            </a:r>
            <a:r>
              <a:rPr lang="fr-FR" sz="1200" kern="0" dirty="0" err="1">
                <a:latin typeface="+mn-lt"/>
                <a:cs typeface="Courier New" pitchFamily="49" charset="0"/>
              </a:rPr>
              <a:t>becomes</a:t>
            </a:r>
            <a:r>
              <a:rPr lang="fr-FR" sz="1200" kern="0" dirty="0">
                <a:latin typeface="+mn-lt"/>
                <a:cs typeface="Courier New" pitchFamily="49" charset="0"/>
              </a:rPr>
              <a:t> SECOND</a:t>
            </a:r>
          </a:p>
          <a:p>
            <a:pPr marL="212549"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 </a:t>
            </a:r>
            <a:r>
              <a:rPr lang="fr-FR" sz="1200" kern="0" dirty="0">
                <a:latin typeface="+mn-lt"/>
                <a:cs typeface="Courier New" pitchFamily="49" charset="0"/>
              </a:rPr>
              <a:t>For a </a:t>
            </a:r>
            <a:r>
              <a:rPr lang="fr-FR" sz="1200" kern="0" dirty="0" err="1">
                <a:latin typeface="+mn-lt"/>
                <a:cs typeface="Courier New" pitchFamily="49" charset="0"/>
              </a:rPr>
              <a:t>farm</a:t>
            </a:r>
            <a:r>
              <a:rPr lang="fr-FR" sz="1200" kern="0" dirty="0">
                <a:latin typeface="+mn-lt"/>
                <a:cs typeface="Courier New" pitchFamily="49" charset="0"/>
              </a:rPr>
              <a:t> module, node1 and node2 </a:t>
            </a:r>
            <a:r>
              <a:rPr lang="fr-FR" sz="1200" kern="0" dirty="0" err="1">
                <a:latin typeface="+mn-lt"/>
                <a:cs typeface="Courier New" pitchFamily="49" charset="0"/>
              </a:rPr>
              <a:t>become</a:t>
            </a:r>
            <a:r>
              <a:rPr lang="fr-FR" sz="1200" kern="0" dirty="0">
                <a:latin typeface="+mn-lt"/>
                <a:cs typeface="Courier New" pitchFamily="49" charset="0"/>
              </a:rPr>
              <a:t> UP</a:t>
            </a:r>
          </a:p>
          <a:p>
            <a:pPr marL="212549" lvl="1" indent="0">
              <a:buNone/>
            </a:pPr>
            <a:endParaRPr lang="fr-FR" sz="1200" kern="0" dirty="0">
              <a:latin typeface="+mn-lt"/>
              <a:cs typeface="Courier New" pitchFamily="49" charset="0"/>
            </a:endParaRPr>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p:txBody>
          <a:bodyPr/>
          <a:lstStyle/>
          <a:p>
            <a:r>
              <a:rPr lang="en-GB" dirty="0"/>
              <a:t>Module configuration</a:t>
            </a:r>
          </a:p>
        </p:txBody>
      </p:sp>
      <p:sp>
        <p:nvSpPr>
          <p:cNvPr id="8" name="Espace réservé du texte 7">
            <a:extLst>
              <a:ext uri="{FF2B5EF4-FFF2-40B4-BE49-F238E27FC236}">
                <a16:creationId xmlns:a16="http://schemas.microsoft.com/office/drawing/2014/main" id="{3CDA9CB2-DD33-422D-909A-237AA7151512}"/>
              </a:ext>
            </a:extLst>
          </p:cNvPr>
          <p:cNvSpPr>
            <a:spLocks noGrp="1"/>
          </p:cNvSpPr>
          <p:nvPr>
            <p:ph type="body" sz="quarter" idx="10"/>
          </p:nvPr>
        </p:nvSpPr>
        <p:spPr/>
        <p:txBody>
          <a:bodyPr/>
          <a:lstStyle/>
          <a:p>
            <a:endParaRPr lang="en-GB" dirty="0"/>
          </a:p>
        </p:txBody>
      </p:sp>
      <p:graphicFrame>
        <p:nvGraphicFramePr>
          <p:cNvPr id="4" name="Tableau 3">
            <a:extLst>
              <a:ext uri="{FF2B5EF4-FFF2-40B4-BE49-F238E27FC236}">
                <a16:creationId xmlns:a16="http://schemas.microsoft.com/office/drawing/2014/main" id="{013B4F78-53FB-4936-6847-0C792255AFB1}"/>
              </a:ext>
            </a:extLst>
          </p:cNvPr>
          <p:cNvGraphicFramePr>
            <a:graphicFrameLocks noGrp="1"/>
          </p:cNvGraphicFramePr>
          <p:nvPr>
            <p:extLst>
              <p:ext uri="{D42A27DB-BD31-4B8C-83A1-F6EECF244321}">
                <p14:modId xmlns:p14="http://schemas.microsoft.com/office/powerpoint/2010/main" val="3365689531"/>
              </p:ext>
            </p:extLst>
          </p:nvPr>
        </p:nvGraphicFramePr>
        <p:xfrm>
          <a:off x="3893257" y="1586703"/>
          <a:ext cx="7907542" cy="2444115"/>
        </p:xfrm>
        <a:graphic>
          <a:graphicData uri="http://schemas.openxmlformats.org/drawingml/2006/table">
            <a:tbl>
              <a:tblPr firstRow="1" bandRow="1">
                <a:tableStyleId>{3C2FFA5D-87B4-456A-9821-1D502468CF0F}</a:tableStyleId>
              </a:tblPr>
              <a:tblGrid>
                <a:gridCol w="819515">
                  <a:extLst>
                    <a:ext uri="{9D8B030D-6E8A-4147-A177-3AD203B41FA5}">
                      <a16:colId xmlns:a16="http://schemas.microsoft.com/office/drawing/2014/main" val="1493010742"/>
                    </a:ext>
                  </a:extLst>
                </a:gridCol>
                <a:gridCol w="7088027">
                  <a:extLst>
                    <a:ext uri="{9D8B030D-6E8A-4147-A177-3AD203B41FA5}">
                      <a16:colId xmlns:a16="http://schemas.microsoft.com/office/drawing/2014/main" val="84956678"/>
                    </a:ext>
                  </a:extLst>
                </a:gridCol>
              </a:tblGrid>
              <a:tr h="1426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Mirror module</a:t>
                      </a:r>
                    </a:p>
                  </a:txBody>
                  <a:tcPr anchor="ctr">
                    <a:lnL w="12700" cap="flat" cmpd="sng" algn="ctr">
                      <a:no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bg2"/>
                    </a:solidFill>
                  </a:tcPr>
                </a:tc>
                <a:tc>
                  <a:txBody>
                    <a:bodyPr/>
                    <a:lstStyle/>
                    <a:p>
                      <a:pPr marL="0" lvl="0" indent="0">
                        <a:buFont typeface="+mj-lt"/>
                        <a:buNone/>
                      </a:pPr>
                      <a:r>
                        <a:rPr lang="en-US" sz="1200" b="0" dirty="0">
                          <a:solidFill>
                            <a:schemeClr val="tx1"/>
                          </a:solidFill>
                          <a:cs typeface="Courier New" panose="02070309020205020404" pitchFamily="49" charset="0"/>
                        </a:rPr>
                        <a:t>Start </a:t>
                      </a:r>
                      <a:r>
                        <a:rPr lang="en-US" sz="1200" b="1" dirty="0">
                          <a:solidFill>
                            <a:schemeClr val="tx1"/>
                          </a:solidFill>
                          <a:cs typeface="Courier New" panose="02070309020205020404" pitchFamily="49" charset="0"/>
                        </a:rPr>
                        <a:t>first</a:t>
                      </a:r>
                      <a:r>
                        <a:rPr lang="en-US" sz="1200" b="0" dirty="0">
                          <a:solidFill>
                            <a:schemeClr val="tx1"/>
                          </a:solidFill>
                          <a:cs typeface="Courier New" panose="02070309020205020404" pitchFamily="49" charset="0"/>
                        </a:rPr>
                        <a:t> the node with the most up-to-date data </a:t>
                      </a:r>
                      <a:br>
                        <a:rPr lang="en-US" sz="1200" b="0" dirty="0">
                          <a:solidFill>
                            <a:schemeClr val="tx1"/>
                          </a:solidFill>
                          <a:cs typeface="Courier New" panose="02070309020205020404" pitchFamily="49" charset="0"/>
                        </a:rPr>
                      </a:br>
                      <a:endParaRPr lang="en-US" sz="1200" b="0" dirty="0">
                        <a:solidFill>
                          <a:schemeClr val="tx1"/>
                        </a:solidFill>
                        <a:cs typeface="Courier New" panose="02070309020205020404" pitchFamily="49" charset="0"/>
                      </a:endParaRPr>
                    </a:p>
                    <a:p>
                      <a:pPr marL="0" lvl="0" indent="-244650">
                        <a:buFont typeface="+mj-lt"/>
                        <a:buAutoNum type="arabicPeriod"/>
                      </a:pPr>
                      <a:r>
                        <a:rPr lang="en-US" sz="1200" b="0" dirty="0">
                          <a:solidFill>
                            <a:schemeClr val="tx1"/>
                          </a:solidFill>
                          <a:cs typeface="Courier New" panose="02070309020205020404" pitchFamily="49" charset="0"/>
                        </a:rPr>
                        <a:t>Force start as primary the up-to-date node with</a:t>
                      </a:r>
                    </a:p>
                    <a:p>
                      <a:pPr marL="0" lvl="0" indent="0">
                        <a:buFont typeface="+mj-lt"/>
                        <a:buNone/>
                      </a:pPr>
                      <a:r>
                        <a:rPr lang="en-US" sz="1200" b="0" kern="0" dirty="0">
                          <a:solidFill>
                            <a:schemeClr val="tx1"/>
                          </a:solidFill>
                          <a:latin typeface="Courier New" panose="02070309020205020404" pitchFamily="49" charset="0"/>
                          <a:cs typeface="Courier New" panose="02070309020205020404" pitchFamily="49" charset="0"/>
                        </a:rPr>
                        <a:t>   </a:t>
                      </a:r>
                      <a:r>
                        <a:rPr lang="fr-FR" sz="1200" b="0" kern="0" dirty="0">
                          <a:solidFill>
                            <a:srgbClr val="FF6D43"/>
                          </a:solidFill>
                          <a:latin typeface="Courier New" panose="02070309020205020404" pitchFamily="49" charset="0"/>
                          <a:cs typeface="Courier New" panose="02070309020205020404" pitchFamily="49" charset="0"/>
                        </a:rPr>
                        <a:t>safekit –H "node1" </a:t>
                      </a:r>
                      <a:r>
                        <a:rPr lang="fr-FR" sz="1200" b="0" kern="0" dirty="0" err="1">
                          <a:solidFill>
                            <a:srgbClr val="FF6D43"/>
                          </a:solidFill>
                          <a:latin typeface="Courier New" panose="02070309020205020404" pitchFamily="49" charset="0"/>
                          <a:cs typeface="Courier New" panose="02070309020205020404" pitchFamily="49" charset="0"/>
                        </a:rPr>
                        <a:t>prim</a:t>
                      </a:r>
                      <a:r>
                        <a:rPr lang="fr-FR" sz="1200" b="0" kern="0" dirty="0">
                          <a:solidFill>
                            <a:srgbClr val="FF6D43"/>
                          </a:solidFill>
                          <a:latin typeface="Courier New" panose="02070309020205020404" pitchFamily="49" charset="0"/>
                          <a:cs typeface="Courier New" panose="02070309020205020404" pitchFamily="49" charset="0"/>
                        </a:rPr>
                        <a:t> –m </a:t>
                      </a:r>
                      <a:r>
                        <a:rPr lang="fr-FR" sz="1200" b="0" i="1" kern="0" dirty="0">
                          <a:solidFill>
                            <a:srgbClr val="FF6D43"/>
                          </a:solidFill>
                          <a:latin typeface="Courier New" panose="02070309020205020404" pitchFamily="49" charset="0"/>
                          <a:cs typeface="Courier New" panose="02070309020205020404" pitchFamily="49" charset="0"/>
                        </a:rPr>
                        <a:t>AM</a:t>
                      </a:r>
                    </a:p>
                    <a:p>
                      <a:pPr marL="0" lvl="1" indent="-28650">
                        <a:buNone/>
                      </a:pPr>
                      <a:r>
                        <a:rPr lang="en-US" sz="1200" b="0" dirty="0">
                          <a:solidFill>
                            <a:schemeClr val="tx1"/>
                          </a:solidFill>
                          <a:latin typeface="Courier New" panose="02070309020205020404" pitchFamily="49" charset="0"/>
                          <a:cs typeface="Courier New" panose="02070309020205020404" pitchFamily="49" charset="0"/>
                        </a:rPr>
                        <a:t>   =&gt; </a:t>
                      </a:r>
                      <a:r>
                        <a:rPr lang="en-US" sz="1200" b="0" dirty="0">
                          <a:solidFill>
                            <a:schemeClr val="tx1"/>
                          </a:solidFill>
                          <a:latin typeface="+mn-lt"/>
                          <a:cs typeface="Courier New" panose="02070309020205020404" pitchFamily="49" charset="0"/>
                        </a:rPr>
                        <a:t>use </a:t>
                      </a:r>
                      <a:r>
                        <a:rPr lang="fr-FR" sz="1200" b="0" kern="0" dirty="0">
                          <a:solidFill>
                            <a:srgbClr val="FF6D43"/>
                          </a:solidFill>
                          <a:latin typeface="Courier New" panose="02070309020205020404" pitchFamily="49" charset="0"/>
                          <a:cs typeface="Courier New" panose="02070309020205020404" pitchFamily="49" charset="0"/>
                        </a:rPr>
                        <a:t>start</a:t>
                      </a:r>
                      <a:r>
                        <a:rPr lang="en-US" sz="1200" b="0" dirty="0">
                          <a:solidFill>
                            <a:schemeClr val="tx1"/>
                          </a:solidFill>
                          <a:latin typeface="+mn-lt"/>
                        </a:rPr>
                        <a:t> for subsequent startups since</a:t>
                      </a:r>
                      <a:r>
                        <a:rPr lang="en-US" sz="1200" b="0" kern="0" dirty="0">
                          <a:solidFill>
                            <a:schemeClr val="tx1"/>
                          </a:solidFill>
                          <a:latin typeface="+mn-lt"/>
                          <a:cs typeface="Courier New" pitchFamily="49" charset="0"/>
                        </a:rPr>
                        <a:t> SafeKit retains the most up-to-date node</a:t>
                      </a:r>
                      <a:endParaRPr lang="en-US" sz="1200" b="0" dirty="0">
                        <a:solidFill>
                          <a:schemeClr val="tx1"/>
                        </a:solidFill>
                        <a:cs typeface="Courier New" panose="02070309020205020404" pitchFamily="49" charset="0"/>
                      </a:endParaRPr>
                    </a:p>
                    <a:p>
                      <a:pPr marL="0" lvl="0" indent="-244651">
                        <a:lnSpc>
                          <a:spcPct val="150000"/>
                        </a:lnSpc>
                        <a:buFont typeface="+mj-lt"/>
                        <a:buAutoNum type="arabicPeriod" startAt="2"/>
                      </a:pPr>
                      <a:r>
                        <a:rPr lang="en-US" sz="1200" b="0" dirty="0">
                          <a:solidFill>
                            <a:schemeClr val="tx1"/>
                          </a:solidFill>
                          <a:cs typeface="Courier New" panose="02070309020205020404" pitchFamily="49" charset="0"/>
                        </a:rPr>
                        <a:t>Start the other node with </a:t>
                      </a:r>
                    </a:p>
                    <a:p>
                      <a:pPr marL="0" lvl="0" indent="0">
                        <a:lnSpc>
                          <a:spcPct val="150000"/>
                        </a:lnSpc>
                        <a:buFont typeface="+mj-lt"/>
                        <a:buNone/>
                      </a:pPr>
                      <a:r>
                        <a:rPr lang="en-US" sz="1200" b="0" kern="0" dirty="0">
                          <a:solidFill>
                            <a:schemeClr val="tx1"/>
                          </a:solidFill>
                          <a:latin typeface="Courier New" panose="02070309020205020404" pitchFamily="49" charset="0"/>
                          <a:cs typeface="Courier New" panose="02070309020205020404" pitchFamily="49" charset="0"/>
                        </a:rPr>
                        <a:t>   </a:t>
                      </a:r>
                      <a:r>
                        <a:rPr lang="fr-FR" sz="1200" b="0" kern="0" dirty="0">
                          <a:solidFill>
                            <a:srgbClr val="FF6D43"/>
                          </a:solidFill>
                          <a:latin typeface="Courier New" panose="02070309020205020404" pitchFamily="49" charset="0"/>
                          <a:cs typeface="Courier New" panose="02070309020205020404" pitchFamily="49" charset="0"/>
                        </a:rPr>
                        <a:t>safekit –H "node2" start –m </a:t>
                      </a:r>
                      <a:r>
                        <a:rPr lang="fr-FR" sz="1200" b="0" i="1" kern="0" dirty="0">
                          <a:solidFill>
                            <a:srgbClr val="FF6D43"/>
                          </a:solidFill>
                          <a:latin typeface="Courier New" panose="02070309020205020404" pitchFamily="49" charset="0"/>
                          <a:cs typeface="Courier New" panose="02070309020205020404" pitchFamily="49" charset="0"/>
                        </a:rPr>
                        <a:t>AM</a:t>
                      </a:r>
                    </a:p>
                    <a:p>
                      <a:pPr marL="0" lvl="0" indent="-244651">
                        <a:lnSpc>
                          <a:spcPct val="150000"/>
                        </a:lnSpc>
                        <a:buNone/>
                      </a:pPr>
                      <a:r>
                        <a:rPr lang="en-US" sz="1200" b="0" dirty="0">
                          <a:solidFill>
                            <a:schemeClr val="tx1"/>
                          </a:solidFill>
                          <a:latin typeface="Courier New" panose="02070309020205020404" pitchFamily="49" charset="0"/>
                          <a:cs typeface="Courier New" panose="02070309020205020404" pitchFamily="49" charset="0"/>
                        </a:rPr>
                        <a:t>   =&gt; </a:t>
                      </a:r>
                      <a:r>
                        <a:rPr lang="en-US" sz="1200" b="0" dirty="0">
                          <a:solidFill>
                            <a:schemeClr val="tx1"/>
                          </a:solidFill>
                          <a:latin typeface="+mn-lt"/>
                          <a:cs typeface="Courier New" panose="02070309020205020404" pitchFamily="49" charset="0"/>
                        </a:rPr>
                        <a:t>node2 synchronizes data </a:t>
                      </a:r>
                      <a:r>
                        <a:rPr lang="fr-FR" sz="1200" b="0" kern="0" dirty="0" err="1">
                          <a:solidFill>
                            <a:schemeClr val="tx1"/>
                          </a:solidFill>
                          <a:latin typeface="+mn-lt"/>
                          <a:cs typeface="Courier New" pitchFamily="49" charset="0"/>
                        </a:rPr>
                        <a:t>from</a:t>
                      </a:r>
                      <a:r>
                        <a:rPr lang="fr-FR" sz="1200" b="0" kern="0" dirty="0">
                          <a:solidFill>
                            <a:schemeClr val="tx1"/>
                          </a:solidFill>
                          <a:latin typeface="+mn-lt"/>
                          <a:cs typeface="Courier New" pitchFamily="49" charset="0"/>
                        </a:rPr>
                        <a:t> node1 and </a:t>
                      </a:r>
                      <a:r>
                        <a:rPr lang="fr-FR" sz="1200" b="0" kern="0" dirty="0" err="1">
                          <a:solidFill>
                            <a:schemeClr val="tx1"/>
                          </a:solidFill>
                          <a:latin typeface="+mn-lt"/>
                          <a:cs typeface="Courier New" pitchFamily="49" charset="0"/>
                        </a:rPr>
                        <a:t>becomes</a:t>
                      </a:r>
                      <a:r>
                        <a:rPr lang="fr-FR" sz="1200" b="0" kern="0" dirty="0">
                          <a:solidFill>
                            <a:schemeClr val="tx1"/>
                          </a:solidFill>
                          <a:latin typeface="+mn-lt"/>
                          <a:cs typeface="Courier New" pitchFamily="49" charset="0"/>
                        </a:rPr>
                        <a:t> </a:t>
                      </a:r>
                      <a:r>
                        <a:rPr lang="fr-FR" sz="1200" b="0" kern="0" dirty="0" err="1">
                          <a:solidFill>
                            <a:schemeClr val="tx1"/>
                          </a:solidFill>
                          <a:latin typeface="+mn-lt"/>
                          <a:cs typeface="Courier New" pitchFamily="49" charset="0"/>
                        </a:rPr>
                        <a:t>secondary</a:t>
                      </a:r>
                      <a:endParaRPr lang="fr-FR" sz="1200" b="0" kern="0" dirty="0">
                        <a:solidFill>
                          <a:schemeClr val="tx1"/>
                        </a:solidFill>
                        <a:latin typeface="+mn-lt"/>
                        <a:cs typeface="Courier New" pitchFamily="49" charset="0"/>
                      </a:endParaRPr>
                    </a:p>
                  </a:txBody>
                  <a:tcPr anchor="ctr">
                    <a:lnL w="1270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bg1"/>
                    </a:solidFill>
                  </a:tcPr>
                </a:tc>
                <a:extLst>
                  <a:ext uri="{0D108BD9-81ED-4DB2-BD59-A6C34878D82A}">
                    <a16:rowId xmlns:a16="http://schemas.microsoft.com/office/drawing/2014/main" val="1212361577"/>
                  </a:ext>
                </a:extLst>
              </a:tr>
              <a:tr h="638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Farm module</a:t>
                      </a:r>
                    </a:p>
                  </a:txBody>
                  <a:tcPr anchor="ctr">
                    <a:lnL w="12700" cap="flat" cmpd="sng" algn="ctr">
                      <a:no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Start the nodes in any order with</a:t>
                      </a:r>
                      <a:endParaRPr lang="en-US" sz="1200" b="0" dirty="0">
                        <a:solidFill>
                          <a:schemeClr val="tx1"/>
                        </a:solidFill>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dirty="0">
                          <a:solidFill>
                            <a:srgbClr val="FF6D43"/>
                          </a:solidFill>
                          <a:latin typeface="Courier New" panose="02070309020205020404" pitchFamily="49" charset="0"/>
                          <a:cs typeface="Courier New" panose="02070309020205020404" pitchFamily="49" charset="0"/>
                        </a:rPr>
                        <a:t>safekit </a:t>
                      </a:r>
                      <a:r>
                        <a:rPr lang="fr-FR" sz="1200" b="0" kern="0" dirty="0">
                          <a:solidFill>
                            <a:srgbClr val="FF6D43"/>
                          </a:solidFill>
                          <a:latin typeface="Courier New" panose="02070309020205020404" pitchFamily="49" charset="0"/>
                          <a:cs typeface="Courier New" panose="02070309020205020404" pitchFamily="49" charset="0"/>
                        </a:rPr>
                        <a:t>–H "node1" </a:t>
                      </a:r>
                      <a:r>
                        <a:rPr lang="en-US" sz="1200" b="0" dirty="0">
                          <a:solidFill>
                            <a:srgbClr val="FF6D43"/>
                          </a:solidFill>
                          <a:latin typeface="Courier New" panose="02070309020205020404" pitchFamily="49" charset="0"/>
                          <a:cs typeface="Courier New" panose="02070309020205020404" pitchFamily="49" charset="0"/>
                        </a:rPr>
                        <a:t>start –m </a:t>
                      </a:r>
                      <a:r>
                        <a:rPr lang="en-US" sz="1200" b="0" i="1" dirty="0">
                          <a:solidFill>
                            <a:srgbClr val="FF6D43"/>
                          </a:solidFill>
                          <a:latin typeface="Courier New" panose="02070309020205020404" pitchFamily="49" charset="0"/>
                          <a:cs typeface="Courier New" panose="02070309020205020404" pitchFamily="49" charset="0"/>
                        </a:rPr>
                        <a:t>AM </a:t>
                      </a:r>
                      <a:r>
                        <a:rPr lang="en-US" sz="1200" b="0" i="0" dirty="0">
                          <a:solidFill>
                            <a:schemeClr val="tx1"/>
                          </a:solidFill>
                          <a:latin typeface="+mn-lt"/>
                          <a:cs typeface="Courier New" panose="02070309020205020404" pitchFamily="49" charset="0"/>
                        </a:rPr>
                        <a:t>and</a:t>
                      </a:r>
                      <a:r>
                        <a:rPr lang="en-US" sz="1200" b="0" i="1" dirty="0">
                          <a:solidFill>
                            <a:srgbClr val="FF6D43"/>
                          </a:solidFill>
                          <a:latin typeface="Courier New" panose="02070309020205020404" pitchFamily="49" charset="0"/>
                          <a:cs typeface="Courier New" panose="02070309020205020404" pitchFamily="49" charset="0"/>
                        </a:rPr>
                        <a:t> </a:t>
                      </a:r>
                      <a:r>
                        <a:rPr lang="en-US" sz="1200" b="0" dirty="0">
                          <a:solidFill>
                            <a:srgbClr val="FF6D43"/>
                          </a:solidFill>
                          <a:latin typeface="Courier New" panose="02070309020205020404" pitchFamily="49" charset="0"/>
                          <a:cs typeface="Courier New" panose="02070309020205020404" pitchFamily="49" charset="0"/>
                        </a:rPr>
                        <a:t>safekit </a:t>
                      </a:r>
                      <a:r>
                        <a:rPr lang="fr-FR" sz="1200" b="0" kern="0" dirty="0">
                          <a:solidFill>
                            <a:srgbClr val="FF6D43"/>
                          </a:solidFill>
                          <a:latin typeface="Courier New" panose="02070309020205020404" pitchFamily="49" charset="0"/>
                          <a:cs typeface="Courier New" panose="02070309020205020404" pitchFamily="49" charset="0"/>
                        </a:rPr>
                        <a:t>–H "node2" </a:t>
                      </a:r>
                      <a:r>
                        <a:rPr lang="en-US" sz="1200" b="0" dirty="0">
                          <a:solidFill>
                            <a:srgbClr val="FF6D43"/>
                          </a:solidFill>
                          <a:latin typeface="Courier New" panose="02070309020205020404" pitchFamily="49" charset="0"/>
                          <a:cs typeface="Courier New" panose="02070309020205020404" pitchFamily="49" charset="0"/>
                        </a:rPr>
                        <a:t>start </a:t>
                      </a:r>
                      <a:endParaRPr lang="en-US" sz="1200" b="0" i="1" dirty="0">
                        <a:solidFill>
                          <a:srgbClr val="FF6D43"/>
                        </a:solidFill>
                        <a:latin typeface="Courier New" panose="02070309020205020404" pitchFamily="49" charset="0"/>
                        <a:cs typeface="Courier New" panose="02070309020205020404" pitchFamily="49" charset="0"/>
                      </a:endParaRPr>
                    </a:p>
                  </a:txBody>
                  <a:tcPr anchor="ctr">
                    <a:lnL w="1270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22442013"/>
                  </a:ext>
                </a:extLst>
              </a:tr>
            </a:tbl>
          </a:graphicData>
        </a:graphic>
      </p:graphicFrame>
      <p:pic>
        <p:nvPicPr>
          <p:cNvPr id="2" name="cli-16">
            <a:hlinkClick r:id="" action="ppaction://media"/>
            <a:extLst>
              <a:ext uri="{FF2B5EF4-FFF2-40B4-BE49-F238E27FC236}">
                <a16:creationId xmlns:a16="http://schemas.microsoft.com/office/drawing/2014/main" id="{62DC364B-F8BE-879E-9ABE-891244702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91473" y="6092345"/>
            <a:ext cx="487363" cy="487363"/>
          </a:xfrm>
          <a:prstGeom prst="rect">
            <a:avLst/>
          </a:prstGeom>
        </p:spPr>
      </p:pic>
    </p:spTree>
    <p:extLst>
      <p:ext uri="{BB962C8B-B14F-4D97-AF65-F5344CB8AC3E}">
        <p14:creationId xmlns:p14="http://schemas.microsoft.com/office/powerpoint/2010/main" val="3659895932"/>
      </p:ext>
    </p:extLst>
  </p:cSld>
  <p:clrMapOvr>
    <a:masterClrMapping/>
  </p:clrMapOvr>
  <mc:AlternateContent xmlns:mc="http://schemas.openxmlformats.org/markup-compatibility/2006" xmlns:p14="http://schemas.microsoft.com/office/powerpoint/2010/main">
    <mc:Choice Requires="p14">
      <p:transition spd="slow" p14:dur="2000" advClick="0" advTm="93000"/>
    </mc:Choice>
    <mc:Fallback xmlns="">
      <p:transition spd="slow" advClick="0"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3"/>
          </p:nvPr>
        </p:nvSpPr>
        <p:spPr/>
        <p:txBody>
          <a:bodyPr/>
          <a:lstStyle/>
          <a:p>
            <a:pPr>
              <a:lnSpc>
                <a:spcPct val="150000"/>
              </a:lnSpc>
            </a:pPr>
            <a:r>
              <a:rPr lang="en-GB" sz="1600" dirty="0"/>
              <a:t>Step 6/6 on node1</a:t>
            </a:r>
          </a:p>
          <a:p>
            <a:pPr>
              <a:lnSpc>
                <a:spcPct val="150000"/>
              </a:lnSpc>
            </a:pPr>
            <a:endParaRPr lang="en-US" sz="2800" dirty="0"/>
          </a:p>
          <a:p>
            <a:pPr>
              <a:lnSpc>
                <a:spcPct val="150000"/>
              </a:lnSpc>
            </a:pPr>
            <a:r>
              <a:rPr lang="en-US" sz="1400" dirty="0"/>
              <a:t>Stop the module on node1 and node2</a:t>
            </a:r>
          </a:p>
        </p:txBody>
      </p:sp>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26"/>
          </p:nvPr>
        </p:nvSpPr>
        <p:spPr/>
        <p:txBody>
          <a:bodyPr/>
          <a:lstStyle/>
          <a:p>
            <a:pPr marL="367284" indent="-342900">
              <a:buFont typeface="+mj-lt"/>
              <a:buAutoNum type="arabicPeriod"/>
            </a:pPr>
            <a:r>
              <a:rPr lang="en-US" sz="1400" dirty="0">
                <a:cs typeface="Courier New" panose="02070309020205020404" pitchFamily="49" charset="0"/>
              </a:rPr>
              <a:t>Individual stop</a:t>
            </a: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endParaRPr lang="en-US" sz="1400" dirty="0">
              <a:cs typeface="Courier New" panose="02070309020205020404" pitchFamily="49" charset="0"/>
            </a:endParaRPr>
          </a:p>
          <a:p>
            <a:pPr marL="24384" indent="0">
              <a:buNone/>
            </a:pPr>
            <a:r>
              <a:rPr lang="en-US" sz="1200" b="0" dirty="0">
                <a:solidFill>
                  <a:schemeClr val="tx1"/>
                </a:solidFill>
                <a:cs typeface="Courier New" panose="02070309020205020404" pitchFamily="49" charset="0"/>
              </a:rPr>
              <a:t>   Optional. Wait </a:t>
            </a:r>
            <a:r>
              <a:rPr lang="fr-FR" sz="1200" b="0" kern="0" dirty="0">
                <a:solidFill>
                  <a:schemeClr val="tx1"/>
                </a:solidFill>
                <a:latin typeface="+mn-lt"/>
                <a:cs typeface="Courier New" pitchFamily="49" charset="0"/>
              </a:rPr>
              <a:t>for the end of the stop </a:t>
            </a:r>
            <a:r>
              <a:rPr lang="fr-FR" sz="1200" b="0" kern="0" dirty="0" err="1">
                <a:solidFill>
                  <a:schemeClr val="tx1"/>
                </a:solidFill>
                <a:latin typeface="+mn-lt"/>
                <a:cs typeface="Courier New" pitchFamily="49" charset="0"/>
              </a:rPr>
              <a:t>with</a:t>
            </a:r>
            <a:r>
              <a:rPr lang="fr-FR" sz="1200" b="0" kern="0" dirty="0">
                <a:solidFill>
                  <a:schemeClr val="tx1"/>
                </a:solidFill>
                <a:latin typeface="+mn-lt"/>
                <a:cs typeface="Courier New" pitchFamily="49" charset="0"/>
              </a:rPr>
              <a:t> </a:t>
            </a:r>
            <a:r>
              <a:rPr lang="fr-FR" sz="1200" b="0" kern="0" dirty="0">
                <a:solidFill>
                  <a:srgbClr val="FF6D43"/>
                </a:solidFill>
                <a:latin typeface="Courier New" panose="02070309020205020404" pitchFamily="49" charset="0"/>
                <a:cs typeface="Courier New" panose="02070309020205020404" pitchFamily="49" charset="0"/>
              </a:rPr>
              <a:t>safekit –H </a:t>
            </a:r>
            <a:r>
              <a:rPr lang="fr-FR" sz="1200" b="0" kern="0" baseline="0" dirty="0">
                <a:solidFill>
                  <a:srgbClr val="FF6D43"/>
                </a:solidFill>
                <a:latin typeface="Courier New" panose="02070309020205020404" pitchFamily="49" charset="0"/>
                <a:cs typeface="Courier New" panose="02070309020205020404" pitchFamily="49" charset="0"/>
              </a:rPr>
              <a:t>"node2"</a:t>
            </a:r>
            <a:r>
              <a:rPr lang="fr-FR" sz="1200" b="0" kern="0" dirty="0">
                <a:solidFill>
                  <a:srgbClr val="FF6D43"/>
                </a:solidFill>
                <a:latin typeface="Courier New" panose="02070309020205020404" pitchFamily="49" charset="0"/>
                <a:cs typeface="Courier New" panose="02070309020205020404" pitchFamily="49" charset="0"/>
              </a:rPr>
              <a:t> </a:t>
            </a:r>
            <a:r>
              <a:rPr lang="fr-FR" sz="1200" b="0" kern="0" dirty="0" err="1">
                <a:solidFill>
                  <a:srgbClr val="FF6D43"/>
                </a:solidFill>
                <a:latin typeface="Courier New" panose="02070309020205020404" pitchFamily="49" charset="0"/>
                <a:cs typeface="Courier New" panose="02070309020205020404" pitchFamily="49" charset="0"/>
              </a:rPr>
              <a:t>waitstop</a:t>
            </a:r>
            <a:r>
              <a:rPr lang="fr-FR" sz="1200" b="0" kern="0" dirty="0">
                <a:solidFill>
                  <a:srgbClr val="FF6D43"/>
                </a:solidFill>
                <a:latin typeface="Courier New" panose="02070309020205020404" pitchFamily="49" charset="0"/>
                <a:cs typeface="Courier New" panose="02070309020205020404" pitchFamily="49" charset="0"/>
              </a:rPr>
              <a:t> -m </a:t>
            </a:r>
            <a:r>
              <a:rPr lang="fr-FR" sz="1200" b="0" i="1" kern="0" dirty="0">
                <a:solidFill>
                  <a:srgbClr val="FF6D43"/>
                </a:solidFill>
                <a:latin typeface="Courier New" panose="02070309020205020404" pitchFamily="49" charset="0"/>
                <a:cs typeface="Courier New" panose="02070309020205020404" pitchFamily="49" charset="0"/>
              </a:rPr>
              <a:t>AM</a:t>
            </a:r>
          </a:p>
          <a:p>
            <a:pPr marL="24384" indent="0">
              <a:buNone/>
            </a:pPr>
            <a:endParaRPr lang="en-US" sz="1200" dirty="0">
              <a:cs typeface="Courier New" panose="02070309020205020404" pitchFamily="49" charset="0"/>
            </a:endParaRPr>
          </a:p>
          <a:p>
            <a:pPr marL="367284" indent="-342900">
              <a:buFont typeface="+mj-lt"/>
              <a:buAutoNum type="arabicPeriod" startAt="2"/>
            </a:pPr>
            <a:r>
              <a:rPr lang="en-US" sz="1400" dirty="0">
                <a:cs typeface="Courier New" panose="02070309020205020404" pitchFamily="49" charset="0"/>
              </a:rPr>
              <a:t>Global stop</a:t>
            </a:r>
          </a:p>
          <a:p>
            <a:pPr marL="212550" lvl="1" indent="0">
              <a:lnSpc>
                <a:spcPct val="150000"/>
              </a:lnSpc>
              <a:buNone/>
            </a:pPr>
            <a:r>
              <a:rPr lang="fr-FR" sz="1200" kern="0" dirty="0">
                <a:solidFill>
                  <a:schemeClr val="accent1"/>
                </a:solidFill>
                <a:latin typeface="Courier New" panose="02070309020205020404" pitchFamily="49" charset="0"/>
                <a:cs typeface="Courier New" panose="02070309020205020404" pitchFamily="49" charset="0"/>
              </a:rPr>
              <a:t>safekit –H "node1,node2" stop -m </a:t>
            </a:r>
            <a:r>
              <a:rPr lang="fr-FR" sz="1200" i="1" kern="0" dirty="0">
                <a:solidFill>
                  <a:schemeClr val="accent1"/>
                </a:solidFill>
                <a:latin typeface="Courier New" panose="02070309020205020404" pitchFamily="49" charset="0"/>
                <a:cs typeface="Courier New" panose="02070309020205020404" pitchFamily="49" charset="0"/>
              </a:rPr>
              <a:t>AM</a:t>
            </a:r>
          </a:p>
          <a:p>
            <a:pPr marL="216000"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 </a:t>
            </a:r>
            <a:r>
              <a:rPr lang="fr-FR" sz="1200" kern="0" dirty="0">
                <a:latin typeface="+mn-lt"/>
                <a:cs typeface="Courier New" pitchFamily="49" charset="0"/>
              </a:rPr>
              <a:t>For a </a:t>
            </a:r>
            <a:r>
              <a:rPr lang="fr-FR" sz="1200" kern="0" dirty="0" err="1">
                <a:latin typeface="+mn-lt"/>
                <a:cs typeface="Courier New" pitchFamily="49" charset="0"/>
              </a:rPr>
              <a:t>mirror</a:t>
            </a:r>
            <a:r>
              <a:rPr lang="fr-FR" sz="1200" kern="0" dirty="0">
                <a:latin typeface="+mn-lt"/>
                <a:cs typeface="Courier New" pitchFamily="49" charset="0"/>
              </a:rPr>
              <a:t> module,</a:t>
            </a:r>
            <a:r>
              <a:rPr lang="en-US" sz="1200" kern="0" dirty="0">
                <a:latin typeface="+mn-lt"/>
                <a:cs typeface="Courier New" pitchFamily="49" charset="0"/>
              </a:rPr>
              <a:t> you may have an unnecessary failover if node1 (PRIM) is stopped before node2 (SECOND)</a:t>
            </a:r>
            <a:br>
              <a:rPr lang="fr-FR" sz="1400" kern="0" dirty="0">
                <a:latin typeface="+mn-lt"/>
                <a:cs typeface="Courier New" pitchFamily="49" charset="0"/>
              </a:rPr>
            </a:br>
            <a:endParaRPr lang="en-US" sz="1400" dirty="0">
              <a:latin typeface="+mn-lt"/>
            </a:endParaRPr>
          </a:p>
          <a:p>
            <a:pPr marL="212549" lvl="1" indent="0">
              <a:buNone/>
            </a:pPr>
            <a:endParaRPr lang="fr-FR" sz="1200" kern="0" dirty="0">
              <a:latin typeface="+mn-lt"/>
              <a:cs typeface="Courier New" pitchFamily="49" charset="0"/>
            </a:endParaRPr>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p:txBody>
          <a:bodyPr/>
          <a:lstStyle/>
          <a:p>
            <a:r>
              <a:rPr lang="en-GB" dirty="0"/>
              <a:t>Module configuration</a:t>
            </a:r>
          </a:p>
        </p:txBody>
      </p:sp>
      <p:sp>
        <p:nvSpPr>
          <p:cNvPr id="8" name="Espace réservé du texte 7">
            <a:extLst>
              <a:ext uri="{FF2B5EF4-FFF2-40B4-BE49-F238E27FC236}">
                <a16:creationId xmlns:a16="http://schemas.microsoft.com/office/drawing/2014/main" id="{3CDA9CB2-DD33-422D-909A-237AA7151512}"/>
              </a:ext>
            </a:extLst>
          </p:cNvPr>
          <p:cNvSpPr>
            <a:spLocks noGrp="1"/>
          </p:cNvSpPr>
          <p:nvPr>
            <p:ph type="body" sz="quarter" idx="10"/>
          </p:nvPr>
        </p:nvSpPr>
        <p:spPr/>
        <p:txBody>
          <a:bodyPr/>
          <a:lstStyle/>
          <a:p>
            <a:endParaRPr lang="en-GB" dirty="0"/>
          </a:p>
        </p:txBody>
      </p:sp>
      <p:graphicFrame>
        <p:nvGraphicFramePr>
          <p:cNvPr id="4" name="Tableau 3">
            <a:extLst>
              <a:ext uri="{FF2B5EF4-FFF2-40B4-BE49-F238E27FC236}">
                <a16:creationId xmlns:a16="http://schemas.microsoft.com/office/drawing/2014/main" id="{013B4F78-53FB-4936-6847-0C792255AFB1}"/>
              </a:ext>
            </a:extLst>
          </p:cNvPr>
          <p:cNvGraphicFramePr>
            <a:graphicFrameLocks noGrp="1"/>
          </p:cNvGraphicFramePr>
          <p:nvPr>
            <p:extLst>
              <p:ext uri="{D42A27DB-BD31-4B8C-83A1-F6EECF244321}">
                <p14:modId xmlns:p14="http://schemas.microsoft.com/office/powerpoint/2010/main" val="1226635539"/>
              </p:ext>
            </p:extLst>
          </p:nvPr>
        </p:nvGraphicFramePr>
        <p:xfrm>
          <a:off x="3893257" y="1910715"/>
          <a:ext cx="7907542" cy="2165985"/>
        </p:xfrm>
        <a:graphic>
          <a:graphicData uri="http://schemas.openxmlformats.org/drawingml/2006/table">
            <a:tbl>
              <a:tblPr firstRow="1" bandRow="1">
                <a:tableStyleId>{3C2FFA5D-87B4-456A-9821-1D502468CF0F}</a:tableStyleId>
              </a:tblPr>
              <a:tblGrid>
                <a:gridCol w="819515">
                  <a:extLst>
                    <a:ext uri="{9D8B030D-6E8A-4147-A177-3AD203B41FA5}">
                      <a16:colId xmlns:a16="http://schemas.microsoft.com/office/drawing/2014/main" val="1493010742"/>
                    </a:ext>
                  </a:extLst>
                </a:gridCol>
                <a:gridCol w="7088027">
                  <a:extLst>
                    <a:ext uri="{9D8B030D-6E8A-4147-A177-3AD203B41FA5}">
                      <a16:colId xmlns:a16="http://schemas.microsoft.com/office/drawing/2014/main" val="84956678"/>
                    </a:ext>
                  </a:extLst>
                </a:gridCol>
              </a:tblGrid>
              <a:tr h="912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Mirror module</a:t>
                      </a:r>
                    </a:p>
                  </a:txBody>
                  <a:tcPr anchor="ctr">
                    <a:lnL w="12700" cap="flat" cmpd="sng" algn="ctr">
                      <a:no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dirty="0">
                          <a:solidFill>
                            <a:schemeClr val="tx1"/>
                          </a:solidFill>
                          <a:cs typeface="Courier New" panose="02070309020205020404" pitchFamily="49" charset="0"/>
                        </a:rPr>
                        <a:t>Stop </a:t>
                      </a:r>
                      <a:r>
                        <a:rPr lang="en-US" sz="1200" b="1" dirty="0">
                          <a:solidFill>
                            <a:schemeClr val="tx1"/>
                          </a:solidFill>
                          <a:cs typeface="Courier New" panose="02070309020205020404" pitchFamily="49" charset="0"/>
                        </a:rPr>
                        <a:t>first</a:t>
                      </a:r>
                      <a:r>
                        <a:rPr lang="en-US" sz="1200" b="0" dirty="0">
                          <a:solidFill>
                            <a:schemeClr val="tx1"/>
                          </a:solidFill>
                          <a:cs typeface="Courier New" panose="02070309020205020404" pitchFamily="49" charset="0"/>
                        </a:rPr>
                        <a:t> the secondary node to avoid unnecessary failover</a:t>
                      </a:r>
                      <a:br>
                        <a:rPr lang="en-US" sz="1200" b="0" dirty="0">
                          <a:solidFill>
                            <a:schemeClr val="tx1"/>
                          </a:solidFill>
                          <a:cs typeface="Courier New" panose="02070309020205020404" pitchFamily="49" charset="0"/>
                        </a:rPr>
                      </a:br>
                      <a:endParaRPr lang="en-US" sz="1200" b="0" dirty="0">
                        <a:solidFill>
                          <a:schemeClr val="tx1"/>
                        </a:solidFill>
                        <a:cs typeface="Courier New" panose="02070309020205020404" pitchFamily="49" charset="0"/>
                      </a:endParaRPr>
                    </a:p>
                    <a:p>
                      <a:pPr marL="0" lvl="0" indent="-244650">
                        <a:buFont typeface="+mj-lt"/>
                        <a:buAutoNum type="arabicPeriod"/>
                      </a:pPr>
                      <a:r>
                        <a:rPr lang="en-US" sz="1200" b="0" dirty="0">
                          <a:solidFill>
                            <a:schemeClr val="tx1"/>
                          </a:solidFill>
                          <a:cs typeface="Courier New" panose="02070309020205020404" pitchFamily="49" charset="0"/>
                        </a:rPr>
                        <a:t>Stop the secondary with </a:t>
                      </a:r>
                    </a:p>
                    <a:p>
                      <a:pPr marL="0" lvl="0" indent="0">
                        <a:buFont typeface="+mj-lt"/>
                        <a:buNone/>
                      </a:pPr>
                      <a:r>
                        <a:rPr lang="en-US" sz="1200" b="0" kern="0" dirty="0">
                          <a:solidFill>
                            <a:schemeClr val="tx1"/>
                          </a:solidFill>
                          <a:latin typeface="Courier New" panose="02070309020205020404" pitchFamily="49" charset="0"/>
                          <a:cs typeface="Courier New" panose="02070309020205020404" pitchFamily="49" charset="0"/>
                        </a:rPr>
                        <a:t>   </a:t>
                      </a:r>
                      <a:r>
                        <a:rPr lang="fr-FR" sz="1200" b="0" kern="0" dirty="0">
                          <a:solidFill>
                            <a:srgbClr val="FF6D43"/>
                          </a:solidFill>
                          <a:latin typeface="Courier New" panose="02070309020205020404" pitchFamily="49" charset="0"/>
                          <a:cs typeface="Courier New" panose="02070309020205020404" pitchFamily="49" charset="0"/>
                        </a:rPr>
                        <a:t>safekit –H "node2" stop –m </a:t>
                      </a:r>
                      <a:r>
                        <a:rPr lang="fr-FR" sz="1200" b="0" i="1" kern="0" dirty="0">
                          <a:solidFill>
                            <a:srgbClr val="FF6D43"/>
                          </a:solidFill>
                          <a:latin typeface="Courier New" panose="02070309020205020404" pitchFamily="49" charset="0"/>
                          <a:cs typeface="Courier New" panose="02070309020205020404" pitchFamily="49" charset="0"/>
                        </a:rPr>
                        <a:t>AM</a:t>
                      </a:r>
                    </a:p>
                    <a:p>
                      <a:pPr marL="0" lvl="0" indent="-244651">
                        <a:lnSpc>
                          <a:spcPct val="150000"/>
                        </a:lnSpc>
                        <a:buFont typeface="+mj-lt"/>
                        <a:buAutoNum type="arabicPeriod" startAt="2"/>
                      </a:pPr>
                      <a:r>
                        <a:rPr lang="en-US" sz="1200" b="0" dirty="0">
                          <a:solidFill>
                            <a:schemeClr val="tx1"/>
                          </a:solidFill>
                          <a:cs typeface="Courier New" panose="02070309020205020404" pitchFamily="49" charset="0"/>
                        </a:rPr>
                        <a:t>Stop the primary with </a:t>
                      </a:r>
                    </a:p>
                    <a:p>
                      <a:pPr marL="0" lvl="0" indent="0">
                        <a:lnSpc>
                          <a:spcPct val="150000"/>
                        </a:lnSpc>
                        <a:buFont typeface="+mj-lt"/>
                        <a:buNone/>
                      </a:pPr>
                      <a:r>
                        <a:rPr lang="en-US" sz="1200" b="0" kern="0" dirty="0">
                          <a:solidFill>
                            <a:schemeClr val="tx1"/>
                          </a:solidFill>
                          <a:latin typeface="Courier New" panose="02070309020205020404" pitchFamily="49" charset="0"/>
                          <a:cs typeface="Courier New" panose="02070309020205020404" pitchFamily="49" charset="0"/>
                        </a:rPr>
                        <a:t>   </a:t>
                      </a:r>
                      <a:r>
                        <a:rPr lang="fr-FR" sz="1200" b="0" kern="0" dirty="0">
                          <a:solidFill>
                            <a:srgbClr val="FF6D43"/>
                          </a:solidFill>
                          <a:latin typeface="Courier New" panose="02070309020205020404" pitchFamily="49" charset="0"/>
                          <a:cs typeface="Courier New" panose="02070309020205020404" pitchFamily="49" charset="0"/>
                        </a:rPr>
                        <a:t>safekit –H "node1" stop –m </a:t>
                      </a:r>
                      <a:r>
                        <a:rPr lang="fr-FR" sz="1200" b="0" i="1" kern="0" dirty="0">
                          <a:solidFill>
                            <a:srgbClr val="FF6D43"/>
                          </a:solidFill>
                          <a:latin typeface="Courier New" panose="02070309020205020404" pitchFamily="49" charset="0"/>
                          <a:cs typeface="Courier New" panose="02070309020205020404" pitchFamily="49" charset="0"/>
                        </a:rPr>
                        <a:t>AM</a:t>
                      </a:r>
                    </a:p>
                  </a:txBody>
                  <a:tcPr anchor="ctr">
                    <a:lnL w="1270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bg1"/>
                    </a:solidFill>
                  </a:tcPr>
                </a:tc>
                <a:extLst>
                  <a:ext uri="{0D108BD9-81ED-4DB2-BD59-A6C34878D82A}">
                    <a16:rowId xmlns:a16="http://schemas.microsoft.com/office/drawing/2014/main" val="1212361577"/>
                  </a:ext>
                </a:extLst>
              </a:tr>
              <a:tr h="8172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Farm module</a:t>
                      </a:r>
                    </a:p>
                  </a:txBody>
                  <a:tcPr anchor="ctr">
                    <a:lnL w="12700" cap="flat" cmpd="sng" algn="ctr">
                      <a:no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Stop the nodes in any order with</a:t>
                      </a:r>
                      <a:endParaRPr lang="en-US" sz="1200" b="0" dirty="0">
                        <a:solidFill>
                          <a:schemeClr val="tx1"/>
                        </a:solidFill>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dirty="0">
                          <a:solidFill>
                            <a:srgbClr val="FF6D43"/>
                          </a:solidFill>
                          <a:latin typeface="Courier New" panose="02070309020205020404" pitchFamily="49" charset="0"/>
                          <a:cs typeface="Courier New" panose="02070309020205020404" pitchFamily="49" charset="0"/>
                        </a:rPr>
                        <a:t>safekit </a:t>
                      </a:r>
                      <a:r>
                        <a:rPr lang="fr-FR" sz="1200" b="0" kern="0" dirty="0">
                          <a:solidFill>
                            <a:srgbClr val="FF6D43"/>
                          </a:solidFill>
                          <a:latin typeface="Courier New" panose="02070309020205020404" pitchFamily="49" charset="0"/>
                          <a:cs typeface="Courier New" panose="02070309020205020404" pitchFamily="49" charset="0"/>
                        </a:rPr>
                        <a:t>–H "node1" </a:t>
                      </a:r>
                      <a:r>
                        <a:rPr lang="en-US" sz="1200" b="0" dirty="0">
                          <a:solidFill>
                            <a:srgbClr val="FF6D43"/>
                          </a:solidFill>
                          <a:latin typeface="Courier New" panose="02070309020205020404" pitchFamily="49" charset="0"/>
                          <a:cs typeface="Courier New" panose="02070309020205020404" pitchFamily="49" charset="0"/>
                        </a:rPr>
                        <a:t>stop –m </a:t>
                      </a:r>
                      <a:r>
                        <a:rPr lang="en-US" sz="1200" b="0" i="1" dirty="0">
                          <a:solidFill>
                            <a:srgbClr val="FF6D43"/>
                          </a:solidFill>
                          <a:latin typeface="Courier New" panose="02070309020205020404" pitchFamily="49" charset="0"/>
                          <a:cs typeface="Courier New" panose="02070309020205020404" pitchFamily="49" charset="0"/>
                        </a:rPr>
                        <a:t>AM </a:t>
                      </a:r>
                      <a:r>
                        <a:rPr lang="en-US" sz="1200" b="0" i="0" dirty="0">
                          <a:solidFill>
                            <a:schemeClr val="tx1"/>
                          </a:solidFill>
                          <a:latin typeface="+mn-lt"/>
                          <a:cs typeface="Courier New" panose="02070309020205020404" pitchFamily="49" charset="0"/>
                        </a:rPr>
                        <a:t>and</a:t>
                      </a:r>
                      <a:r>
                        <a:rPr lang="en-US" sz="1200" b="0" i="1" dirty="0">
                          <a:solidFill>
                            <a:srgbClr val="FF6D43"/>
                          </a:solidFill>
                          <a:latin typeface="Courier New" panose="02070309020205020404" pitchFamily="49" charset="0"/>
                          <a:cs typeface="Courier New" panose="02070309020205020404" pitchFamily="49" charset="0"/>
                        </a:rPr>
                        <a:t> </a:t>
                      </a:r>
                      <a:r>
                        <a:rPr lang="en-US" sz="1200" b="0" dirty="0">
                          <a:solidFill>
                            <a:srgbClr val="FF6D43"/>
                          </a:solidFill>
                          <a:latin typeface="Courier New" panose="02070309020205020404" pitchFamily="49" charset="0"/>
                          <a:cs typeface="Courier New" panose="02070309020205020404" pitchFamily="49" charset="0"/>
                        </a:rPr>
                        <a:t>safekit </a:t>
                      </a:r>
                      <a:r>
                        <a:rPr lang="fr-FR" sz="1200" b="0" kern="0" dirty="0">
                          <a:solidFill>
                            <a:srgbClr val="FF6D43"/>
                          </a:solidFill>
                          <a:latin typeface="Courier New" panose="02070309020205020404" pitchFamily="49" charset="0"/>
                          <a:cs typeface="Courier New" panose="02070309020205020404" pitchFamily="49" charset="0"/>
                        </a:rPr>
                        <a:t>–H "node2" </a:t>
                      </a:r>
                      <a:r>
                        <a:rPr lang="en-US" sz="1200" b="0" dirty="0">
                          <a:solidFill>
                            <a:srgbClr val="FF6D43"/>
                          </a:solidFill>
                          <a:latin typeface="Courier New" panose="02070309020205020404" pitchFamily="49" charset="0"/>
                          <a:cs typeface="Courier New" panose="02070309020205020404" pitchFamily="49" charset="0"/>
                        </a:rPr>
                        <a:t>stop </a:t>
                      </a:r>
                      <a:endParaRPr lang="en-US" sz="1200" b="0" i="1" dirty="0">
                        <a:solidFill>
                          <a:srgbClr val="FF6D43"/>
                        </a:solidFill>
                        <a:latin typeface="Courier New" panose="02070309020205020404" pitchFamily="49" charset="0"/>
                        <a:cs typeface="Courier New" panose="02070309020205020404" pitchFamily="49" charset="0"/>
                      </a:endParaRPr>
                    </a:p>
                  </a:txBody>
                  <a:tcPr anchor="ctr">
                    <a:lnL w="1270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22442013"/>
                  </a:ext>
                </a:extLst>
              </a:tr>
            </a:tbl>
          </a:graphicData>
        </a:graphic>
      </p:graphicFrame>
      <p:pic>
        <p:nvPicPr>
          <p:cNvPr id="3" name="cli-17">
            <a:hlinkClick r:id="" action="ppaction://media"/>
            <a:extLst>
              <a:ext uri="{FF2B5EF4-FFF2-40B4-BE49-F238E27FC236}">
                <a16:creationId xmlns:a16="http://schemas.microsoft.com/office/drawing/2014/main" id="{2C5A61B3-B0D4-4D96-BD3B-07F4639208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1291" y="6370637"/>
            <a:ext cx="487363" cy="487363"/>
          </a:xfrm>
          <a:prstGeom prst="rect">
            <a:avLst/>
          </a:prstGeom>
        </p:spPr>
      </p:pic>
    </p:spTree>
    <p:extLst>
      <p:ext uri="{BB962C8B-B14F-4D97-AF65-F5344CB8AC3E}">
        <p14:creationId xmlns:p14="http://schemas.microsoft.com/office/powerpoint/2010/main" val="2585189248"/>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EA94368-44DC-F960-B9AB-6E093C82CEAC}"/>
              </a:ext>
            </a:extLst>
          </p:cNvPr>
          <p:cNvSpPr>
            <a:spLocks noGrp="1"/>
          </p:cNvSpPr>
          <p:nvPr>
            <p:ph type="body" sz="quarter" idx="10"/>
          </p:nvPr>
        </p:nvSpPr>
        <p:spPr/>
        <p:txBody>
          <a:bodyPr/>
          <a:lstStyle/>
          <a:p>
            <a:r>
              <a:rPr lang="fr-FR" dirty="0"/>
              <a:t>Control and Monitor</a:t>
            </a:r>
          </a:p>
        </p:txBody>
      </p:sp>
      <p:sp>
        <p:nvSpPr>
          <p:cNvPr id="3" name="Espace réservé du texte 2">
            <a:extLst>
              <a:ext uri="{FF2B5EF4-FFF2-40B4-BE49-F238E27FC236}">
                <a16:creationId xmlns:a16="http://schemas.microsoft.com/office/drawing/2014/main" id="{2B869D9D-1BC2-5DFF-E185-FA479CA82EDB}"/>
              </a:ext>
            </a:extLst>
          </p:cNvPr>
          <p:cNvSpPr>
            <a:spLocks noGrp="1"/>
          </p:cNvSpPr>
          <p:nvPr>
            <p:ph type="body" sz="quarter" idx="16"/>
          </p:nvPr>
        </p:nvSpPr>
        <p:spPr/>
        <p:txBody>
          <a:bodyPr/>
          <a:lstStyle/>
          <a:p>
            <a:endParaRPr lang="fr-FR"/>
          </a:p>
        </p:txBody>
      </p:sp>
      <p:pic>
        <p:nvPicPr>
          <p:cNvPr id="4" name="cli-18">
            <a:hlinkClick r:id="" action="ppaction://media"/>
            <a:extLst>
              <a:ext uri="{FF2B5EF4-FFF2-40B4-BE49-F238E27FC236}">
                <a16:creationId xmlns:a16="http://schemas.microsoft.com/office/drawing/2014/main" id="{612113B6-D486-9ED3-6717-B52987BCA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0682" y="6316593"/>
            <a:ext cx="487363" cy="487363"/>
          </a:xfrm>
          <a:prstGeom prst="rect">
            <a:avLst/>
          </a:prstGeom>
        </p:spPr>
      </p:pic>
    </p:spTree>
    <p:extLst>
      <p:ext uri="{BB962C8B-B14F-4D97-AF65-F5344CB8AC3E}">
        <p14:creationId xmlns:p14="http://schemas.microsoft.com/office/powerpoint/2010/main" val="20119091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CCBDEA2-152C-4713-A55E-DD4498D09979}"/>
              </a:ext>
            </a:extLst>
          </p:cNvPr>
          <p:cNvSpPr>
            <a:spLocks noGrp="1"/>
          </p:cNvSpPr>
          <p:nvPr>
            <p:ph type="title"/>
          </p:nvPr>
        </p:nvSpPr>
        <p:spPr/>
        <p:txBody>
          <a:bodyPr/>
          <a:lstStyle/>
          <a:p>
            <a:r>
              <a:rPr lang="en-GB" dirty="0"/>
              <a:t>Control modules</a:t>
            </a:r>
          </a:p>
        </p:txBody>
      </p:sp>
      <p:sp>
        <p:nvSpPr>
          <p:cNvPr id="5" name="Espace réservé du texte 4">
            <a:extLst>
              <a:ext uri="{FF2B5EF4-FFF2-40B4-BE49-F238E27FC236}">
                <a16:creationId xmlns:a16="http://schemas.microsoft.com/office/drawing/2014/main" id="{44F2381B-4F48-437C-879F-88529254339B}"/>
              </a:ext>
            </a:extLst>
          </p:cNvPr>
          <p:cNvSpPr>
            <a:spLocks noGrp="1"/>
          </p:cNvSpPr>
          <p:nvPr>
            <p:ph type="body" sz="quarter" idx="10"/>
          </p:nvPr>
        </p:nvSpPr>
        <p:spPr/>
        <p:txBody>
          <a:bodyPr/>
          <a:lstStyle/>
          <a:p>
            <a:r>
              <a:rPr lang="fr-FR" dirty="0" err="1"/>
              <a:t>safekit</a:t>
            </a:r>
            <a:r>
              <a:rPr lang="fr-FR" dirty="0"/>
              <a:t> help for a </a:t>
            </a:r>
            <a:r>
              <a:rPr lang="fr-FR" dirty="0" err="1"/>
              <a:t>list</a:t>
            </a:r>
            <a:r>
              <a:rPr lang="fr-FR" dirty="0"/>
              <a:t> of all </a:t>
            </a:r>
            <a:r>
              <a:rPr lang="fr-FR" dirty="0" err="1"/>
              <a:t>commands</a:t>
            </a:r>
            <a:endParaRPr lang="en-GB" dirty="0"/>
          </a:p>
        </p:txBody>
      </p:sp>
      <p:graphicFrame>
        <p:nvGraphicFramePr>
          <p:cNvPr id="2" name="Tableau 1">
            <a:extLst>
              <a:ext uri="{FF2B5EF4-FFF2-40B4-BE49-F238E27FC236}">
                <a16:creationId xmlns:a16="http://schemas.microsoft.com/office/drawing/2014/main" id="{1C4FD8FF-B6C0-44B6-E8EB-7C622141E712}"/>
              </a:ext>
            </a:extLst>
          </p:cNvPr>
          <p:cNvGraphicFramePr>
            <a:graphicFrameLocks noGrp="1"/>
          </p:cNvGraphicFramePr>
          <p:nvPr>
            <p:extLst>
              <p:ext uri="{D42A27DB-BD31-4B8C-83A1-F6EECF244321}">
                <p14:modId xmlns:p14="http://schemas.microsoft.com/office/powerpoint/2010/main" val="3707336066"/>
              </p:ext>
            </p:extLst>
          </p:nvPr>
        </p:nvGraphicFramePr>
        <p:xfrm>
          <a:off x="316799" y="1610399"/>
          <a:ext cx="11723354" cy="1529828"/>
        </p:xfrm>
        <a:graphic>
          <a:graphicData uri="http://schemas.openxmlformats.org/drawingml/2006/table">
            <a:tbl>
              <a:tblPr firstRow="1" bandRow="1">
                <a:tableStyleId>{2D5ABB26-0587-4C30-8999-92F81FD0307C}</a:tableStyleId>
              </a:tblPr>
              <a:tblGrid>
                <a:gridCol w="3963655">
                  <a:extLst>
                    <a:ext uri="{9D8B030D-6E8A-4147-A177-3AD203B41FA5}">
                      <a16:colId xmlns:a16="http://schemas.microsoft.com/office/drawing/2014/main" val="2989902451"/>
                    </a:ext>
                  </a:extLst>
                </a:gridCol>
                <a:gridCol w="7759699">
                  <a:extLst>
                    <a:ext uri="{9D8B030D-6E8A-4147-A177-3AD203B41FA5}">
                      <a16:colId xmlns:a16="http://schemas.microsoft.com/office/drawing/2014/main" val="2919596720"/>
                    </a:ext>
                  </a:extLst>
                </a:gridCol>
              </a:tblGrid>
              <a:tr h="3824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Courier New" panose="02070309020205020404" pitchFamily="49" charset="0"/>
                        </a:rPr>
                        <a:t>Control</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accent1"/>
                    </a:solidFill>
                  </a:tcPr>
                </a:tc>
                <a:tc hMerge="1">
                  <a:txBody>
                    <a:bodyPr/>
                    <a:lstStyle/>
                    <a:p>
                      <a:pPr marL="0" indent="0">
                        <a:buFont typeface="Arial" panose="020B0604020202020204" pitchFamily="34" charset="0"/>
                        <a:buNone/>
                      </a:pPr>
                      <a:endParaRPr lang="en-US"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422509284"/>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start –m </a:t>
                      </a:r>
                      <a:r>
                        <a:rPr kumimoji="0" lang="en-US" sz="1200" i="1"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rPr>
                        <a:t>AM</a:t>
                      </a:r>
                      <a:endParaRPr lang="en-US" sz="1200" i="1" dirty="0">
                        <a:solidFill>
                          <a:schemeClr val="accent1"/>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Start the module</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685287818"/>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effectLst/>
                          <a:latin typeface="Courier New" panose="02070309020205020404" pitchFamily="49" charset="0"/>
                          <a:cs typeface="Courier New" panose="02070309020205020404" pitchFamily="49" charset="0"/>
                        </a:rPr>
                        <a:t>safekit stop –m </a:t>
                      </a:r>
                      <a:r>
                        <a:rPr kumimoji="0" lang="en-US" sz="1200" i="1"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rPr>
                        <a:t>AM</a:t>
                      </a:r>
                      <a:endParaRPr lang="en-US" sz="1200" dirty="0">
                        <a:solidFill>
                          <a:schemeClr val="accent1"/>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Stop the module</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845385512"/>
                  </a:ext>
                </a:extLst>
              </a:tr>
              <a:tr h="382457">
                <a:tc>
                  <a:txBody>
                    <a:bodyPr/>
                    <a:lstStyle/>
                    <a:p>
                      <a:pPr marL="34925" marR="0" lvl="0" indent="0" algn="l" defTabSz="914400" rtl="0" eaLnBrk="1" fontAlgn="base" latinLnBrk="0" hangingPunct="1">
                        <a:lnSpc>
                          <a:spcPct val="150000"/>
                        </a:lnSpc>
                        <a:spcBef>
                          <a:spcPts val="200"/>
                        </a:spcBef>
                        <a:spcAft>
                          <a:spcPts val="20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shutdown</a:t>
                      </a:r>
                      <a:endParaRPr kumimoji="0" lang="en-US" sz="1200"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r>
                        <a:rPr lang="en-US" sz="1200" dirty="0">
                          <a:latin typeface="+mn-lt"/>
                        </a:rPr>
                        <a:t>Stop all running modules and wait for the stops</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667744967"/>
                  </a:ext>
                </a:extLst>
              </a:tr>
            </a:tbl>
          </a:graphicData>
        </a:graphic>
      </p:graphicFrame>
      <p:graphicFrame>
        <p:nvGraphicFramePr>
          <p:cNvPr id="3" name="Tableau 2">
            <a:extLst>
              <a:ext uri="{FF2B5EF4-FFF2-40B4-BE49-F238E27FC236}">
                <a16:creationId xmlns:a16="http://schemas.microsoft.com/office/drawing/2014/main" id="{E56BC424-D3B3-5EF8-1474-42D84ED7F530}"/>
              </a:ext>
            </a:extLst>
          </p:cNvPr>
          <p:cNvGraphicFramePr>
            <a:graphicFrameLocks noGrp="1"/>
          </p:cNvGraphicFramePr>
          <p:nvPr>
            <p:extLst>
              <p:ext uri="{D42A27DB-BD31-4B8C-83A1-F6EECF244321}">
                <p14:modId xmlns:p14="http://schemas.microsoft.com/office/powerpoint/2010/main" val="421639400"/>
              </p:ext>
            </p:extLst>
          </p:nvPr>
        </p:nvGraphicFramePr>
        <p:xfrm>
          <a:off x="316799" y="3482531"/>
          <a:ext cx="11723354" cy="1386396"/>
        </p:xfrm>
        <a:graphic>
          <a:graphicData uri="http://schemas.openxmlformats.org/drawingml/2006/table">
            <a:tbl>
              <a:tblPr firstRow="1" bandRow="1">
                <a:tableStyleId>{2D5ABB26-0587-4C30-8999-92F81FD0307C}</a:tableStyleId>
              </a:tblPr>
              <a:tblGrid>
                <a:gridCol w="3963655">
                  <a:extLst>
                    <a:ext uri="{9D8B030D-6E8A-4147-A177-3AD203B41FA5}">
                      <a16:colId xmlns:a16="http://schemas.microsoft.com/office/drawing/2014/main" val="214548950"/>
                    </a:ext>
                  </a:extLst>
                </a:gridCol>
                <a:gridCol w="7759699">
                  <a:extLst>
                    <a:ext uri="{9D8B030D-6E8A-4147-A177-3AD203B41FA5}">
                      <a16:colId xmlns:a16="http://schemas.microsoft.com/office/drawing/2014/main" val="3552310927"/>
                    </a:ext>
                  </a:extLst>
                </a:gridCol>
              </a:tblGrid>
              <a:tr h="355075">
                <a:tc gridSpan="2">
                  <a:txBody>
                    <a:bodyPr/>
                    <a:lstStyle/>
                    <a:p>
                      <a:pPr marL="34925" marR="0" lvl="0" indent="0" algn="l" defTabSz="914400" rtl="0" eaLnBrk="1" fontAlgn="base" latinLnBrk="0" hangingPunct="1">
                        <a:lnSpc>
                          <a:spcPct val="150000"/>
                        </a:lnSpc>
                        <a:spcBef>
                          <a:spcPts val="200"/>
                        </a:spcBef>
                        <a:spcAft>
                          <a:spcPts val="200"/>
                        </a:spcAft>
                        <a:buClrTx/>
                        <a:buSzTx/>
                        <a:buFontTx/>
                        <a:buNone/>
                        <a:tabLst/>
                        <a:defRPr/>
                      </a:pPr>
                      <a:r>
                        <a:rPr kumimoji="0" lang="en-US" sz="1200" u="none" strike="noStrike" cap="none" normalizeH="0" baseline="0" dirty="0">
                          <a:ln>
                            <a:noFill/>
                          </a:ln>
                          <a:solidFill>
                            <a:schemeClr val="tx1"/>
                          </a:solidFill>
                          <a:effectLst/>
                          <a:latin typeface="+mn-lt"/>
                          <a:cs typeface="Courier New" panose="02070309020205020404" pitchFamily="49" charset="0"/>
                        </a:rPr>
                        <a:t>Special control for a mirror</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Raleway Light" pitchFamily="2" charset="0"/>
                        <a:buNone/>
                        <a:tabLst/>
                        <a:defRPr/>
                      </a:pPr>
                      <a:endParaRPr lang="en-US"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969459474"/>
                  </a:ext>
                </a:extLst>
              </a:tr>
              <a:tr h="355075">
                <a:tc>
                  <a:txBody>
                    <a:bodyPr/>
                    <a:lstStyle/>
                    <a:p>
                      <a:pPr marL="34925" marR="0" lvl="0" indent="0" algn="l" defTabSz="914400" rtl="0" eaLnBrk="1" fontAlgn="base" latinLnBrk="0" hangingPunct="1">
                        <a:lnSpc>
                          <a:spcPct val="150000"/>
                        </a:lnSpc>
                        <a:spcBef>
                          <a:spcPts val="200"/>
                        </a:spcBef>
                        <a:spcAft>
                          <a:spcPts val="200"/>
                        </a:spcAft>
                        <a:buClrTx/>
                        <a:buSzTx/>
                        <a:buFontTx/>
                        <a:buNone/>
                        <a:tabLst/>
                        <a:defRPr/>
                      </a:pPr>
                      <a:r>
                        <a:rPr lang="en-US" sz="1200" dirty="0">
                          <a:solidFill>
                            <a:schemeClr val="accent1"/>
                          </a:solidFill>
                          <a:effectLst/>
                          <a:latin typeface="Courier New" panose="02070309020205020404" pitchFamily="49" charset="0"/>
                          <a:cs typeface="Courier New" panose="02070309020205020404" pitchFamily="49" charset="0"/>
                        </a:rPr>
                        <a:t>safekit prim –m </a:t>
                      </a:r>
                      <a:r>
                        <a:rPr kumimoji="0" lang="en-US" sz="1200" i="1"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rPr>
                        <a:t>AM</a:t>
                      </a:r>
                      <a:endParaRPr kumimoji="0" lang="en-US" sz="1200"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Raleway Light" pitchFamily="2" charset="0"/>
                        <a:buNone/>
                        <a:tabLst/>
                        <a:defRPr/>
                      </a:pPr>
                      <a:r>
                        <a:rPr lang="en-US" sz="1200" dirty="0">
                          <a:latin typeface="+mn-lt"/>
                        </a:rPr>
                        <a:t>Force the module to start as primary even it has not the most up-to-date data</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718003706"/>
                  </a:ext>
                </a:extLst>
              </a:tr>
              <a:tr h="642532">
                <a:tc>
                  <a:txBody>
                    <a:bodyPr/>
                    <a:lstStyle/>
                    <a:p>
                      <a:pPr marL="34925" marR="0" lvl="0" indent="0" algn="l" defTabSz="914400" rtl="0" eaLnBrk="1" fontAlgn="base" latinLnBrk="0" hangingPunct="1">
                        <a:lnSpc>
                          <a:spcPct val="150000"/>
                        </a:lnSpc>
                        <a:spcBef>
                          <a:spcPts val="200"/>
                        </a:spcBef>
                        <a:spcAft>
                          <a:spcPts val="200"/>
                        </a:spcAft>
                        <a:buClrTx/>
                        <a:buSzTx/>
                        <a:buFontTx/>
                        <a:buNone/>
                        <a:tabLst/>
                        <a:defRPr/>
                      </a:pPr>
                      <a:r>
                        <a:rPr lang="en-US" sz="1200" dirty="0">
                          <a:solidFill>
                            <a:schemeClr val="accent1"/>
                          </a:solidFill>
                          <a:effectLst/>
                          <a:latin typeface="Courier New" panose="02070309020205020404" pitchFamily="49" charset="0"/>
                          <a:cs typeface="Courier New" panose="02070309020205020404" pitchFamily="49" charset="0"/>
                        </a:rPr>
                        <a:t>safekit second –m </a:t>
                      </a:r>
                      <a:r>
                        <a:rPr kumimoji="0" lang="en-US" sz="1200" i="1"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rPr>
                        <a:t>AM</a:t>
                      </a:r>
                      <a:br>
                        <a:rPr kumimoji="0" lang="en-US" sz="1200"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rPr>
                      </a:br>
                      <a:r>
                        <a:rPr lang="en-US" sz="1200" dirty="0">
                          <a:solidFill>
                            <a:schemeClr val="accent1"/>
                          </a:solidFill>
                          <a:effectLst/>
                          <a:latin typeface="Courier New" panose="02070309020205020404" pitchFamily="49" charset="0"/>
                          <a:cs typeface="Courier New" panose="02070309020205020404" pitchFamily="49" charset="0"/>
                        </a:rPr>
                        <a:t>safekit second fullsync –m </a:t>
                      </a:r>
                      <a:r>
                        <a:rPr kumimoji="0" lang="en-US" sz="1200" i="1" u="none" strike="noStrike" cap="none" normalizeH="0" baseline="0" dirty="0">
                          <a:ln>
                            <a:noFill/>
                          </a:ln>
                          <a:solidFill>
                            <a:schemeClr val="accent1"/>
                          </a:solidFill>
                          <a:effectLst/>
                          <a:latin typeface="Courier New" panose="02070309020205020404" pitchFamily="49" charset="0"/>
                          <a:cs typeface="Courier New" panose="02070309020205020404" pitchFamily="49" charset="0"/>
                        </a:rPr>
                        <a:t>AM</a:t>
                      </a:r>
                      <a:endParaRPr lang="fr-FR" sz="1200" i="1" dirty="0">
                        <a:solidFill>
                          <a:schemeClr val="accent1"/>
                        </a:solidFill>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latin typeface="+mn-lt"/>
                        </a:rPr>
                        <a:t>Force the module to start as secondary</a:t>
                      </a:r>
                    </a:p>
                    <a:p>
                      <a:pPr marL="0" indent="0">
                        <a:lnSpc>
                          <a:spcPct val="150000"/>
                        </a:lnSpc>
                        <a:buFont typeface="Courier New" panose="02070309020205020404" pitchFamily="49" charset="0"/>
                        <a:buNone/>
                      </a:pPr>
                      <a:r>
                        <a:rPr lang="en-US" sz="1200" dirty="0">
                          <a:latin typeface="+mn-lt"/>
                        </a:rPr>
                        <a:t>Use </a:t>
                      </a:r>
                      <a:r>
                        <a:rPr lang="en-US" sz="1200" dirty="0" err="1">
                          <a:solidFill>
                            <a:srgbClr val="FF6D43"/>
                          </a:solidFill>
                          <a:latin typeface="Courier New" panose="02070309020205020404" pitchFamily="49" charset="0"/>
                          <a:cs typeface="Courier New" panose="02070309020205020404" pitchFamily="49" charset="0"/>
                        </a:rPr>
                        <a:t>fullsync</a:t>
                      </a:r>
                      <a:r>
                        <a:rPr lang="en-US" sz="1200" dirty="0">
                          <a:latin typeface="+mn-lt"/>
                        </a:rPr>
                        <a:t> to force the full synchronization of replicated directories</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394766664"/>
                  </a:ext>
                </a:extLst>
              </a:tr>
            </a:tbl>
          </a:graphicData>
        </a:graphic>
      </p:graphicFrame>
      <p:pic>
        <p:nvPicPr>
          <p:cNvPr id="8" name="cli-19">
            <a:hlinkClick r:id="" action="ppaction://media"/>
            <a:extLst>
              <a:ext uri="{FF2B5EF4-FFF2-40B4-BE49-F238E27FC236}">
                <a16:creationId xmlns:a16="http://schemas.microsoft.com/office/drawing/2014/main" id="{E1B2DDC2-3B27-BE56-5F28-9B506210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1291" y="6370637"/>
            <a:ext cx="487363" cy="487363"/>
          </a:xfrm>
          <a:prstGeom prst="rect">
            <a:avLst/>
          </a:prstGeom>
        </p:spPr>
      </p:pic>
    </p:spTree>
    <p:extLst>
      <p:ext uri="{BB962C8B-B14F-4D97-AF65-F5344CB8AC3E}">
        <p14:creationId xmlns:p14="http://schemas.microsoft.com/office/powerpoint/2010/main" val="1851574260"/>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Overview</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cli-2">
            <a:hlinkClick r:id="" action="ppaction://media"/>
            <a:extLst>
              <a:ext uri="{FF2B5EF4-FFF2-40B4-BE49-F238E27FC236}">
                <a16:creationId xmlns:a16="http://schemas.microsoft.com/office/drawing/2014/main" id="{ABFF9F0C-FC31-1C74-DC23-008E323165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1290" y="6245777"/>
            <a:ext cx="487363" cy="487363"/>
          </a:xfrm>
          <a:prstGeom prst="rect">
            <a:avLst/>
          </a:prstGeom>
        </p:spPr>
      </p:pic>
    </p:spTree>
    <p:extLst>
      <p:ext uri="{BB962C8B-B14F-4D97-AF65-F5344CB8AC3E}">
        <p14:creationId xmlns:p14="http://schemas.microsoft.com/office/powerpoint/2010/main" val="219252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CCBDEA2-152C-4713-A55E-DD4498D09979}"/>
              </a:ext>
            </a:extLst>
          </p:cNvPr>
          <p:cNvSpPr>
            <a:spLocks noGrp="1"/>
          </p:cNvSpPr>
          <p:nvPr>
            <p:ph type="title"/>
          </p:nvPr>
        </p:nvSpPr>
        <p:spPr/>
        <p:txBody>
          <a:bodyPr/>
          <a:lstStyle/>
          <a:p>
            <a:r>
              <a:rPr lang="en-GB" dirty="0"/>
              <a:t>Monitor</a:t>
            </a:r>
          </a:p>
        </p:txBody>
      </p:sp>
      <p:sp>
        <p:nvSpPr>
          <p:cNvPr id="5" name="Espace réservé du texte 4">
            <a:extLst>
              <a:ext uri="{FF2B5EF4-FFF2-40B4-BE49-F238E27FC236}">
                <a16:creationId xmlns:a16="http://schemas.microsoft.com/office/drawing/2014/main" id="{44F2381B-4F48-437C-879F-88529254339B}"/>
              </a:ext>
            </a:extLst>
          </p:cNvPr>
          <p:cNvSpPr>
            <a:spLocks noGrp="1"/>
          </p:cNvSpPr>
          <p:nvPr>
            <p:ph type="body" sz="quarter" idx="10"/>
          </p:nvPr>
        </p:nvSpPr>
        <p:spPr/>
        <p:txBody>
          <a:bodyPr/>
          <a:lstStyle/>
          <a:p>
            <a:endParaRPr lang="en-GB" dirty="0"/>
          </a:p>
        </p:txBody>
      </p:sp>
      <p:graphicFrame>
        <p:nvGraphicFramePr>
          <p:cNvPr id="6" name="Tableau 2">
            <a:extLst>
              <a:ext uri="{FF2B5EF4-FFF2-40B4-BE49-F238E27FC236}">
                <a16:creationId xmlns:a16="http://schemas.microsoft.com/office/drawing/2014/main" id="{093AAA55-4B1F-4E68-85F3-8741982A3DB6}"/>
              </a:ext>
            </a:extLst>
          </p:cNvPr>
          <p:cNvGraphicFramePr>
            <a:graphicFrameLocks noGrp="1"/>
          </p:cNvGraphicFramePr>
          <p:nvPr>
            <p:extLst>
              <p:ext uri="{D42A27DB-BD31-4B8C-83A1-F6EECF244321}">
                <p14:modId xmlns:p14="http://schemas.microsoft.com/office/powerpoint/2010/main" val="1842447216"/>
              </p:ext>
            </p:extLst>
          </p:nvPr>
        </p:nvGraphicFramePr>
        <p:xfrm>
          <a:off x="316799" y="1521943"/>
          <a:ext cx="11723354" cy="1529828"/>
        </p:xfrm>
        <a:graphic>
          <a:graphicData uri="http://schemas.openxmlformats.org/drawingml/2006/table">
            <a:tbl>
              <a:tblPr firstRow="1" bandRow="1">
                <a:tableStyleId>{2D5ABB26-0587-4C30-8999-92F81FD0307C}</a:tableStyleId>
              </a:tblPr>
              <a:tblGrid>
                <a:gridCol w="3963655">
                  <a:extLst>
                    <a:ext uri="{9D8B030D-6E8A-4147-A177-3AD203B41FA5}">
                      <a16:colId xmlns:a16="http://schemas.microsoft.com/office/drawing/2014/main" val="214548950"/>
                    </a:ext>
                  </a:extLst>
                </a:gridCol>
                <a:gridCol w="7759699">
                  <a:extLst>
                    <a:ext uri="{9D8B030D-6E8A-4147-A177-3AD203B41FA5}">
                      <a16:colId xmlns:a16="http://schemas.microsoft.com/office/drawing/2014/main" val="3552310927"/>
                    </a:ext>
                  </a:extLst>
                </a:gridCol>
              </a:tblGrid>
              <a:tr h="3824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Courier New" panose="02070309020205020404" pitchFamily="49" charset="0"/>
                        </a:rPr>
                        <a:t>Level and state</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accent1"/>
                    </a:solidFill>
                  </a:tcPr>
                </a:tc>
                <a:tc hMerge="1">
                  <a:txBody>
                    <a:bodyPr/>
                    <a:lstStyle/>
                    <a:p>
                      <a:pPr marL="0" indent="0">
                        <a:buFont typeface="Arial" panose="020B0604020202020204" pitchFamily="34" charset="0"/>
                        <a:buNone/>
                      </a:pPr>
                      <a:endParaRPr lang="en-US"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873420137"/>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level</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Indicates the </a:t>
                      </a:r>
                      <a:r>
                        <a:rPr lang="en-US" sz="1200" dirty="0" err="1">
                          <a:latin typeface="+mn-lt"/>
                        </a:rPr>
                        <a:t>SafeKit</a:t>
                      </a:r>
                      <a:r>
                        <a:rPr lang="en-US" sz="1200" dirty="0">
                          <a:latin typeface="+mn-lt"/>
                        </a:rPr>
                        <a:t> version and license</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194722180"/>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state –m </a:t>
                      </a:r>
                      <a:r>
                        <a:rPr lang="en-US" sz="1200" i="1" dirty="0">
                          <a:solidFill>
                            <a:schemeClr val="accent1"/>
                          </a:solidFill>
                          <a:effectLst/>
                          <a:latin typeface="Courier New" panose="02070309020205020404" pitchFamily="49" charset="0"/>
                          <a:cs typeface="Courier New" panose="02070309020205020404" pitchFamily="49" charset="0"/>
                        </a:rPr>
                        <a:t>AM</a:t>
                      </a:r>
                      <a:r>
                        <a:rPr lang="en-US" sz="1200" dirty="0">
                          <a:solidFill>
                            <a:schemeClr val="accent1"/>
                          </a:solidFill>
                          <a:effectLst/>
                          <a:latin typeface="Courier New" panose="02070309020205020404" pitchFamily="49" charset="0"/>
                          <a:cs typeface="Courier New" panose="02070309020205020404" pitchFamily="49" charset="0"/>
                        </a:rPr>
                        <a:t> [-v]</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200" dirty="0">
                          <a:solidFill>
                            <a:srgbClr val="FF6D43"/>
                          </a:solidFill>
                          <a:latin typeface="Courier New" panose="02070309020205020404" pitchFamily="49" charset="0"/>
                          <a:cs typeface="Courier New" panose="02070309020205020404" pitchFamily="49" charset="0"/>
                        </a:rPr>
                        <a:t>-v</a:t>
                      </a:r>
                      <a:r>
                        <a:rPr lang="en-US" sz="1200" dirty="0">
                          <a:latin typeface="+mn-lt"/>
                        </a:rPr>
                        <a:t> returns resource states in addition to the module state</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320809"/>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state –m </a:t>
                      </a:r>
                      <a:r>
                        <a:rPr lang="en-US" sz="1200" i="1" dirty="0">
                          <a:solidFill>
                            <a:schemeClr val="accent1"/>
                          </a:solidFill>
                          <a:effectLst/>
                          <a:latin typeface="Courier New" panose="02070309020205020404" pitchFamily="49" charset="0"/>
                          <a:cs typeface="Courier New" panose="02070309020205020404" pitchFamily="49" charset="0"/>
                        </a:rPr>
                        <a:t>AM</a:t>
                      </a:r>
                      <a:r>
                        <a:rPr lang="en-US" sz="1200" dirty="0">
                          <a:solidFill>
                            <a:schemeClr val="accent1"/>
                          </a:solidFill>
                          <a:effectLst/>
                          <a:latin typeface="Courier New" panose="02070309020205020404" pitchFamily="49" charset="0"/>
                          <a:cs typeface="Courier New" panose="02070309020205020404" pitchFamily="49" charset="0"/>
                        </a:rPr>
                        <a:t> -</a:t>
                      </a:r>
                      <a:r>
                        <a:rPr lang="en-US" sz="1200" dirty="0" err="1">
                          <a:solidFill>
                            <a:schemeClr val="accent1"/>
                          </a:solidFill>
                          <a:effectLst/>
                          <a:latin typeface="Courier New" panose="02070309020205020404" pitchFamily="49" charset="0"/>
                          <a:cs typeface="Courier New" panose="02070309020205020404" pitchFamily="49" charset="0"/>
                        </a:rPr>
                        <a:t>lq</a:t>
                      </a:r>
                      <a:endParaRPr lang="en-US" sz="1200" dirty="0">
                        <a:solidFill>
                          <a:schemeClr val="accent1"/>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200" dirty="0">
                          <a:solidFill>
                            <a:srgbClr val="FF6D43"/>
                          </a:solidFill>
                          <a:latin typeface="Courier New" panose="02070309020205020404" pitchFamily="49" charset="0"/>
                          <a:cs typeface="Courier New" panose="02070309020205020404" pitchFamily="49" charset="0"/>
                        </a:rPr>
                        <a:t>-</a:t>
                      </a:r>
                      <a:r>
                        <a:rPr lang="en-US" sz="1200" dirty="0" err="1">
                          <a:solidFill>
                            <a:srgbClr val="FF6D43"/>
                          </a:solidFill>
                          <a:latin typeface="Courier New" panose="02070309020205020404" pitchFamily="49" charset="0"/>
                          <a:cs typeface="Courier New" panose="02070309020205020404" pitchFamily="49" charset="0"/>
                        </a:rPr>
                        <a:t>lq</a:t>
                      </a:r>
                      <a:r>
                        <a:rPr lang="en-US" sz="1200" dirty="0">
                          <a:latin typeface="Courier New" panose="02070309020205020404" pitchFamily="49" charset="0"/>
                          <a:cs typeface="Courier New" panose="02070309020205020404" pitchFamily="49" charset="0"/>
                        </a:rPr>
                        <a:t> </a:t>
                      </a:r>
                      <a:r>
                        <a:rPr lang="en-US" sz="1200" dirty="0">
                          <a:latin typeface="+mn-lt"/>
                        </a:rPr>
                        <a:t>returns status (and exit code): STOP (0), WAIT (1), ALONE (2), UP (2), PRIM (3), SECOND (4)</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2351050"/>
                  </a:ext>
                </a:extLst>
              </a:tr>
            </a:tbl>
          </a:graphicData>
        </a:graphic>
      </p:graphicFrame>
      <p:graphicFrame>
        <p:nvGraphicFramePr>
          <p:cNvPr id="7" name="Tableau 6">
            <a:extLst>
              <a:ext uri="{FF2B5EF4-FFF2-40B4-BE49-F238E27FC236}">
                <a16:creationId xmlns:a16="http://schemas.microsoft.com/office/drawing/2014/main" id="{D02605CA-E3F2-03C7-AB6F-EEEE61C772DF}"/>
              </a:ext>
            </a:extLst>
          </p:cNvPr>
          <p:cNvGraphicFramePr>
            <a:graphicFrameLocks noGrp="1"/>
          </p:cNvGraphicFramePr>
          <p:nvPr>
            <p:extLst>
              <p:ext uri="{D42A27DB-BD31-4B8C-83A1-F6EECF244321}">
                <p14:modId xmlns:p14="http://schemas.microsoft.com/office/powerpoint/2010/main" val="3613565939"/>
              </p:ext>
            </p:extLst>
          </p:nvPr>
        </p:nvGraphicFramePr>
        <p:xfrm>
          <a:off x="316799" y="3667070"/>
          <a:ext cx="11723354" cy="1635051"/>
        </p:xfrm>
        <a:graphic>
          <a:graphicData uri="http://schemas.openxmlformats.org/drawingml/2006/table">
            <a:tbl>
              <a:tblPr firstRow="1" bandRow="1">
                <a:tableStyleId>{2D5ABB26-0587-4C30-8999-92F81FD0307C}</a:tableStyleId>
              </a:tblPr>
              <a:tblGrid>
                <a:gridCol w="3963655">
                  <a:extLst>
                    <a:ext uri="{9D8B030D-6E8A-4147-A177-3AD203B41FA5}">
                      <a16:colId xmlns:a16="http://schemas.microsoft.com/office/drawing/2014/main" val="4098497764"/>
                    </a:ext>
                  </a:extLst>
                </a:gridCol>
                <a:gridCol w="7759699">
                  <a:extLst>
                    <a:ext uri="{9D8B030D-6E8A-4147-A177-3AD203B41FA5}">
                      <a16:colId xmlns:a16="http://schemas.microsoft.com/office/drawing/2014/main" val="17376976"/>
                    </a:ext>
                  </a:extLst>
                </a:gridCol>
              </a:tblGrid>
              <a:tr h="3824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Courier New" panose="02070309020205020404" pitchFamily="49" charset="0"/>
                        </a:rPr>
                        <a:t>Module and script logs</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accent1"/>
                    </a:solidFill>
                  </a:tcPr>
                </a:tc>
                <a:tc hMerge="1">
                  <a:txBody>
                    <a:bodyPr/>
                    <a:lstStyle/>
                    <a:p>
                      <a:pPr marL="0" indent="0">
                        <a:buFont typeface="Arial" panose="020B0604020202020204" pitchFamily="34" charset="0"/>
                        <a:buNone/>
                      </a:pPr>
                      <a:endParaRPr lang="en-US"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54642816"/>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a:t>
                      </a:r>
                      <a:r>
                        <a:rPr lang="en-US" sz="1200" dirty="0" err="1">
                          <a:solidFill>
                            <a:schemeClr val="accent1"/>
                          </a:solidFill>
                          <a:effectLst/>
                          <a:latin typeface="Courier New" panose="02070309020205020404" pitchFamily="49" charset="0"/>
                          <a:cs typeface="Courier New" panose="02070309020205020404" pitchFamily="49" charset="0"/>
                        </a:rPr>
                        <a:t>logview</a:t>
                      </a:r>
                      <a:r>
                        <a:rPr lang="en-US" sz="1200" dirty="0">
                          <a:solidFill>
                            <a:schemeClr val="accent1"/>
                          </a:solidFill>
                          <a:effectLst/>
                          <a:latin typeface="Courier New" panose="02070309020205020404" pitchFamily="49" charset="0"/>
                          <a:cs typeface="Courier New" panose="02070309020205020404" pitchFamily="49" charset="0"/>
                        </a:rPr>
                        <a:t> –m </a:t>
                      </a:r>
                      <a:r>
                        <a:rPr lang="en-US" sz="1200" i="1" dirty="0">
                          <a:solidFill>
                            <a:schemeClr val="accent1"/>
                          </a:solidFill>
                          <a:effectLst/>
                          <a:latin typeface="Courier New" panose="02070309020205020404" pitchFamily="49" charset="0"/>
                          <a:cs typeface="Courier New" panose="02070309020205020404" pitchFamily="49" charset="0"/>
                        </a:rPr>
                        <a:t>AM</a:t>
                      </a:r>
                      <a:r>
                        <a:rPr lang="en-US" sz="1200" dirty="0">
                          <a:solidFill>
                            <a:schemeClr val="accent1"/>
                          </a:solidFill>
                          <a:effectLst/>
                          <a:latin typeface="Courier New" panose="02070309020205020404" pitchFamily="49" charset="0"/>
                          <a:cs typeface="Courier New" panose="02070309020205020404" pitchFamily="49" charset="0"/>
                        </a:rPr>
                        <a:t> [-A]</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View in real time the last messages of the AM module log. </a:t>
                      </a:r>
                      <a:r>
                        <a:rPr lang="en-US" sz="1200" dirty="0">
                          <a:solidFill>
                            <a:srgbClr val="FF6D43"/>
                          </a:solidFill>
                          <a:latin typeface="Courier New" panose="02070309020205020404" pitchFamily="49" charset="0"/>
                          <a:cs typeface="Courier New" panose="02070309020205020404" pitchFamily="49" charset="0"/>
                        </a:rPr>
                        <a:t>-A</a:t>
                      </a:r>
                      <a:r>
                        <a:rPr lang="en-US" sz="1200" dirty="0">
                          <a:latin typeface="+mn-lt"/>
                        </a:rPr>
                        <a:t> for displaying all messages</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411257349"/>
                  </a:ext>
                </a:extLst>
              </a:tr>
              <a:tr h="382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solidFill>
                          <a:effectLst/>
                          <a:latin typeface="Courier New" panose="02070309020205020404" pitchFamily="49" charset="0"/>
                          <a:cs typeface="Courier New" panose="02070309020205020404" pitchFamily="49" charset="0"/>
                        </a:rPr>
                        <a:t>safekit</a:t>
                      </a:r>
                      <a:r>
                        <a:rPr lang="en-US" sz="1200" dirty="0">
                          <a:solidFill>
                            <a:schemeClr val="accent1"/>
                          </a:solidFill>
                          <a:effectLst/>
                          <a:latin typeface="Courier New" panose="02070309020205020404" pitchFamily="49" charset="0"/>
                          <a:cs typeface="Courier New" panose="02070309020205020404" pitchFamily="49" charset="0"/>
                        </a:rPr>
                        <a:t> </a:t>
                      </a:r>
                      <a:r>
                        <a:rPr lang="en-US" sz="1200" dirty="0" err="1">
                          <a:solidFill>
                            <a:schemeClr val="accent1"/>
                          </a:solidFill>
                          <a:effectLst/>
                          <a:latin typeface="Courier New" panose="02070309020205020404" pitchFamily="49" charset="0"/>
                          <a:cs typeface="Courier New" panose="02070309020205020404" pitchFamily="49" charset="0"/>
                        </a:rPr>
                        <a:t>logsave</a:t>
                      </a:r>
                      <a:r>
                        <a:rPr lang="en-US" sz="1200" dirty="0">
                          <a:solidFill>
                            <a:schemeClr val="accent1"/>
                          </a:solidFill>
                          <a:effectLst/>
                          <a:latin typeface="Courier New" panose="02070309020205020404" pitchFamily="49" charset="0"/>
                          <a:cs typeface="Courier New" panose="02070309020205020404" pitchFamily="49" charset="0"/>
                        </a:rPr>
                        <a:t> –m </a:t>
                      </a:r>
                      <a:r>
                        <a:rPr lang="en-US" sz="1200" i="1" dirty="0">
                          <a:solidFill>
                            <a:schemeClr val="accent1"/>
                          </a:solidFill>
                          <a:effectLst/>
                          <a:latin typeface="Courier New" panose="02070309020205020404" pitchFamily="49" charset="0"/>
                          <a:cs typeface="Courier New" panose="02070309020205020404" pitchFamily="49" charset="0"/>
                        </a:rPr>
                        <a:t>AM</a:t>
                      </a:r>
                      <a:r>
                        <a:rPr lang="en-US" sz="1200" dirty="0">
                          <a:solidFill>
                            <a:schemeClr val="accent1"/>
                          </a:solidFill>
                          <a:effectLst/>
                          <a:latin typeface="Courier New" panose="02070309020205020404" pitchFamily="49" charset="0"/>
                          <a:cs typeface="Courier New" panose="02070309020205020404" pitchFamily="49" charset="0"/>
                        </a:rPr>
                        <a:t> [-A] &lt;file-path&gt;</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Save the module log in &lt;file-path&gt;. </a:t>
                      </a:r>
                      <a:r>
                        <a:rPr lang="en-US" sz="1200" dirty="0">
                          <a:solidFill>
                            <a:srgbClr val="FF6D43"/>
                          </a:solidFill>
                          <a:latin typeface="Courier New" panose="02070309020205020404" pitchFamily="49" charset="0"/>
                          <a:cs typeface="Courier New" panose="02070309020205020404" pitchFamily="49" charset="0"/>
                        </a:rPr>
                        <a:t>-A</a:t>
                      </a:r>
                      <a:r>
                        <a:rPr lang="en-US" sz="1200" dirty="0">
                          <a:latin typeface="+mn-lt"/>
                        </a:rPr>
                        <a:t> for saving all messages</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2814669019"/>
                  </a:ext>
                </a:extLst>
              </a:tr>
              <a:tr h="382457">
                <a:tc>
                  <a:txBody>
                    <a:bodyPr/>
                    <a:lstStyle/>
                    <a:p>
                      <a:r>
                        <a:rPr lang="en-US" sz="1200" dirty="0">
                          <a:solidFill>
                            <a:schemeClr val="accent1"/>
                          </a:solidFill>
                          <a:cs typeface="Courier New" panose="02070309020205020404" pitchFamily="49" charset="0"/>
                        </a:rPr>
                        <a:t>SAFEVAR/modules/</a:t>
                      </a:r>
                      <a:r>
                        <a:rPr lang="en-US" sz="1200" i="1" dirty="0">
                          <a:solidFill>
                            <a:schemeClr val="accent1"/>
                          </a:solidFill>
                          <a:cs typeface="Courier New" panose="02070309020205020404" pitchFamily="49" charset="0"/>
                        </a:rPr>
                        <a:t>AM</a:t>
                      </a:r>
                      <a:r>
                        <a:rPr lang="en-US" sz="1200" dirty="0">
                          <a:solidFill>
                            <a:schemeClr val="accent1"/>
                          </a:solidFill>
                          <a:cs typeface="Courier New" panose="02070309020205020404" pitchFamily="49" charset="0"/>
                        </a:rPr>
                        <a:t>/</a:t>
                      </a:r>
                      <a:r>
                        <a:rPr lang="en-US" sz="1200" dirty="0" err="1">
                          <a:solidFill>
                            <a:schemeClr val="accent1"/>
                          </a:solidFill>
                          <a:cs typeface="Courier New" panose="02070309020205020404" pitchFamily="49" charset="0"/>
                        </a:rPr>
                        <a:t>userlog_AAAA_MM_DDThhmmss</a:t>
                      </a:r>
                      <a:r>
                        <a:rPr lang="en-US" sz="1200" dirty="0">
                          <a:solidFill>
                            <a:schemeClr val="accent1"/>
                          </a:solidFill>
                          <a:cs typeface="Courier New" panose="02070309020205020404" pitchFamily="49" charset="0"/>
                        </a:rPr>
                        <a:t>_&lt;script-name&gt;.</a:t>
                      </a:r>
                      <a:r>
                        <a:rPr lang="en-US" sz="1200" dirty="0" err="1">
                          <a:solidFill>
                            <a:schemeClr val="accent1"/>
                          </a:solidFill>
                          <a:cs typeface="Courier New" panose="02070309020205020404" pitchFamily="49" charset="0"/>
                        </a:rPr>
                        <a:t>ulog</a:t>
                      </a:r>
                      <a:endParaRPr lang="fr-FR" sz="1200" dirty="0"/>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Output of the module script execution </a:t>
                      </a:r>
                      <a:r>
                        <a:rPr lang="en-US" sz="1200" dirty="0">
                          <a:solidFill>
                            <a:schemeClr val="accent1"/>
                          </a:solidFill>
                          <a:cs typeface="Courier New" panose="02070309020205020404" pitchFamily="49" charset="0"/>
                        </a:rPr>
                        <a:t>script-name  </a:t>
                      </a:r>
                      <a:r>
                        <a:rPr lang="en-US" sz="1200" dirty="0">
                          <a:solidFill>
                            <a:schemeClr val="tx1"/>
                          </a:solidFill>
                          <a:cs typeface="Courier New" panose="02070309020205020404" pitchFamily="49" charset="0"/>
                        </a:rPr>
                        <a:t>at date </a:t>
                      </a:r>
                      <a:r>
                        <a:rPr lang="en-US" sz="1200" dirty="0" err="1">
                          <a:solidFill>
                            <a:schemeClr val="accent1"/>
                          </a:solidFill>
                          <a:cs typeface="Courier New" panose="02070309020205020404" pitchFamily="49" charset="0"/>
                        </a:rPr>
                        <a:t>AAAA_MM_DDThhmmss</a:t>
                      </a:r>
                      <a:endParaRPr lang="en-US"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4164452585"/>
                  </a:ext>
                </a:extLst>
              </a:tr>
            </a:tbl>
          </a:graphicData>
        </a:graphic>
      </p:graphicFrame>
      <p:pic>
        <p:nvPicPr>
          <p:cNvPr id="3" name="cli-20">
            <a:hlinkClick r:id="" action="ppaction://media"/>
            <a:extLst>
              <a:ext uri="{FF2B5EF4-FFF2-40B4-BE49-F238E27FC236}">
                <a16:creationId xmlns:a16="http://schemas.microsoft.com/office/drawing/2014/main" id="{ED329997-7AB0-387E-00E1-68C53E7844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1351" y="6255716"/>
            <a:ext cx="487363" cy="487363"/>
          </a:xfrm>
          <a:prstGeom prst="rect">
            <a:avLst/>
          </a:prstGeom>
        </p:spPr>
      </p:pic>
    </p:spTree>
    <p:extLst>
      <p:ext uri="{BB962C8B-B14F-4D97-AF65-F5344CB8AC3E}">
        <p14:creationId xmlns:p14="http://schemas.microsoft.com/office/powerpoint/2010/main" val="4274761399"/>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D9152FFD-79A6-4E6D-8802-3C0B8A10C551}"/>
              </a:ext>
            </a:extLst>
          </p:cNvPr>
          <p:cNvSpPr>
            <a:spLocks noGrp="1"/>
          </p:cNvSpPr>
          <p:nvPr>
            <p:ph type="title"/>
          </p:nvPr>
        </p:nvSpPr>
        <p:spPr/>
        <p:txBody>
          <a:bodyPr/>
          <a:lstStyle/>
          <a:p>
            <a:r>
              <a:rPr lang="en-GB" dirty="0"/>
              <a:t>Other useful commands</a:t>
            </a:r>
          </a:p>
        </p:txBody>
      </p:sp>
      <p:sp>
        <p:nvSpPr>
          <p:cNvPr id="13" name="Espace réservé du texte 12">
            <a:extLst>
              <a:ext uri="{FF2B5EF4-FFF2-40B4-BE49-F238E27FC236}">
                <a16:creationId xmlns:a16="http://schemas.microsoft.com/office/drawing/2014/main" id="{2F2894D5-D2D8-4BCD-885D-1BA59BDF4A96}"/>
              </a:ext>
            </a:extLst>
          </p:cNvPr>
          <p:cNvSpPr>
            <a:spLocks noGrp="1"/>
          </p:cNvSpPr>
          <p:nvPr>
            <p:ph type="body" sz="quarter" idx="10"/>
          </p:nvPr>
        </p:nvSpPr>
        <p:spPr/>
        <p:txBody>
          <a:bodyPr/>
          <a:lstStyle/>
          <a:p>
            <a:pPr algn="l"/>
            <a:endParaRPr lang="en-GB" sz="1600" dirty="0"/>
          </a:p>
        </p:txBody>
      </p:sp>
      <p:graphicFrame>
        <p:nvGraphicFramePr>
          <p:cNvPr id="14" name="Tableau 2">
            <a:extLst>
              <a:ext uri="{FF2B5EF4-FFF2-40B4-BE49-F238E27FC236}">
                <a16:creationId xmlns:a16="http://schemas.microsoft.com/office/drawing/2014/main" id="{6DD688DB-6722-4625-A31B-9D2D86321BBB}"/>
              </a:ext>
            </a:extLst>
          </p:cNvPr>
          <p:cNvGraphicFramePr>
            <a:graphicFrameLocks noGrp="1"/>
          </p:cNvGraphicFramePr>
          <p:nvPr>
            <p:extLst>
              <p:ext uri="{D42A27DB-BD31-4B8C-83A1-F6EECF244321}">
                <p14:modId xmlns:p14="http://schemas.microsoft.com/office/powerpoint/2010/main" val="2794310192"/>
              </p:ext>
            </p:extLst>
          </p:nvPr>
        </p:nvGraphicFramePr>
        <p:xfrm>
          <a:off x="723524" y="1164788"/>
          <a:ext cx="10500578" cy="3788839"/>
        </p:xfrm>
        <a:graphic>
          <a:graphicData uri="http://schemas.openxmlformats.org/drawingml/2006/table">
            <a:tbl>
              <a:tblPr firstRow="1" bandRow="1">
                <a:tableStyleId>{2D5ABB26-0587-4C30-8999-92F81FD0307C}</a:tableStyleId>
              </a:tblPr>
              <a:tblGrid>
                <a:gridCol w="3536530">
                  <a:extLst>
                    <a:ext uri="{9D8B030D-6E8A-4147-A177-3AD203B41FA5}">
                      <a16:colId xmlns:a16="http://schemas.microsoft.com/office/drawing/2014/main" val="214548950"/>
                    </a:ext>
                  </a:extLst>
                </a:gridCol>
                <a:gridCol w="6964048">
                  <a:extLst>
                    <a:ext uri="{9D8B030D-6E8A-4147-A177-3AD203B41FA5}">
                      <a16:colId xmlns:a16="http://schemas.microsoft.com/office/drawing/2014/main" val="3552310927"/>
                    </a:ext>
                  </a:extLst>
                </a:gridCol>
              </a:tblGrid>
              <a:tr h="557284">
                <a:tc gridSpan="2">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dirty="0">
                          <a:solidFill>
                            <a:schemeClr val="tx1"/>
                          </a:solidFill>
                          <a:latin typeface="+mn-lt"/>
                        </a:rPr>
                        <a:t>For maintenance</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accent1"/>
                    </a:solidFill>
                  </a:tcPr>
                </a:tc>
                <a:tc hMerge="1">
                  <a:txBody>
                    <a:bodyPr/>
                    <a:lstStyle/>
                    <a:p>
                      <a:pPr marL="171450" indent="-171450">
                        <a:lnSpc>
                          <a:spcPct val="150000"/>
                        </a:lnSpc>
                        <a:buFont typeface="Courier New" panose="02070309020205020404" pitchFamily="49" charset="0"/>
                        <a:buChar char="o"/>
                      </a:pPr>
                      <a:endParaRPr lang="en-US" sz="1200" dirty="0">
                        <a:solidFill>
                          <a:srgbClr val="000000"/>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54426950"/>
                  </a:ext>
                </a:extLst>
              </a:tr>
              <a:tr h="107718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err="1">
                          <a:solidFill>
                            <a:srgbClr val="FF6D43"/>
                          </a:solidFill>
                          <a:effectLst/>
                          <a:latin typeface="Courier New" panose="02070309020205020404" pitchFamily="49" charset="0"/>
                          <a:cs typeface="Courier New" panose="02070309020205020404" pitchFamily="49" charset="0"/>
                        </a:rPr>
                        <a:t>safekit</a:t>
                      </a:r>
                      <a:r>
                        <a:rPr lang="en-US" sz="1200" dirty="0">
                          <a:solidFill>
                            <a:srgbClr val="FF6D43"/>
                          </a:solidFill>
                          <a:effectLst/>
                          <a:latin typeface="Courier New" panose="02070309020205020404" pitchFamily="49" charset="0"/>
                          <a:cs typeface="Courier New" panose="02070309020205020404" pitchFamily="49" charset="0"/>
                        </a:rPr>
                        <a:t> checker off  –m </a:t>
                      </a:r>
                      <a:r>
                        <a:rPr kumimoji="0" lang="en-US" sz="1200"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t>AM</a:t>
                      </a:r>
                      <a:br>
                        <a:rPr kumimoji="0" lang="en-US" sz="1200"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br>
                      <a:r>
                        <a:rPr lang="en-US" sz="1200" dirty="0" err="1">
                          <a:solidFill>
                            <a:srgbClr val="FF6D43"/>
                          </a:solidFill>
                          <a:effectLst/>
                          <a:latin typeface="Courier New" panose="02070309020205020404" pitchFamily="49" charset="0"/>
                          <a:cs typeface="Courier New" panose="02070309020205020404" pitchFamily="49" charset="0"/>
                        </a:rPr>
                        <a:t>safekit</a:t>
                      </a:r>
                      <a:r>
                        <a:rPr lang="en-US" sz="1200" dirty="0">
                          <a:solidFill>
                            <a:srgbClr val="FF6D43"/>
                          </a:solidFill>
                          <a:effectLst/>
                          <a:latin typeface="Courier New" panose="02070309020205020404" pitchFamily="49" charset="0"/>
                          <a:cs typeface="Courier New" panose="02070309020205020404" pitchFamily="49" charset="0"/>
                        </a:rPr>
                        <a:t> checker on  –m </a:t>
                      </a:r>
                      <a:r>
                        <a:rPr kumimoji="0" lang="en-US" sz="1200"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t>AM</a:t>
                      </a:r>
                      <a:endParaRPr lang="fr-FR" sz="1200" i="1" dirty="0">
                        <a:solidFill>
                          <a:srgbClr val="FF6D43"/>
                        </a:solidFill>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rgbClr val="000000"/>
                          </a:solidFill>
                          <a:latin typeface="+mn-lt"/>
                        </a:rPr>
                        <a:t>Enable/disable checkers (</a:t>
                      </a:r>
                      <a:r>
                        <a:rPr lang="en-US" sz="1200" dirty="0" err="1">
                          <a:solidFill>
                            <a:srgbClr val="000000"/>
                          </a:solidFill>
                          <a:latin typeface="+mn-lt"/>
                        </a:rPr>
                        <a:t>intf</a:t>
                      </a:r>
                      <a:r>
                        <a:rPr lang="en-US" sz="1200" dirty="0">
                          <a:solidFill>
                            <a:srgbClr val="000000"/>
                          </a:solidFill>
                          <a:latin typeface="+mn-lt"/>
                        </a:rPr>
                        <a:t>, TCP, IP, custom, </a:t>
                      </a:r>
                      <a:r>
                        <a:rPr lang="en-US" sz="1200" dirty="0" err="1">
                          <a:solidFill>
                            <a:srgbClr val="000000"/>
                          </a:solidFill>
                          <a:latin typeface="+mn-lt"/>
                        </a:rPr>
                        <a:t>etc</a:t>
                      </a:r>
                      <a:r>
                        <a:rPr lang="en-US" sz="1200" dirty="0">
                          <a:solidFill>
                            <a:srgbClr val="000000"/>
                          </a:solidFill>
                          <a:latin typeface="+mn-lt"/>
                        </a:rPr>
                        <a:t>  ...)</a:t>
                      </a:r>
                    </a:p>
                    <a:p>
                      <a:pPr marL="171450" indent="-171450">
                        <a:lnSpc>
                          <a:spcPct val="150000"/>
                        </a:lnSpc>
                        <a:buFont typeface="Courier New" panose="02070309020205020404" pitchFamily="49" charset="0"/>
                        <a:buChar char="o"/>
                      </a:pPr>
                      <a:r>
                        <a:rPr lang="en-US" sz="1000" dirty="0">
                          <a:solidFill>
                            <a:srgbClr val="000000"/>
                          </a:solidFill>
                          <a:latin typeface="+mn-lt"/>
                        </a:rPr>
                        <a:t>Check the status with the resource </a:t>
                      </a:r>
                      <a:r>
                        <a:rPr lang="en-US" sz="1000" dirty="0" err="1">
                          <a:solidFill>
                            <a:srgbClr val="000000"/>
                          </a:solidFill>
                          <a:latin typeface="+mn-lt"/>
                          <a:cs typeface="Courier New" panose="02070309020205020404" pitchFamily="49" charset="0"/>
                        </a:rPr>
                        <a:t>usersetting.checker</a:t>
                      </a:r>
                      <a:r>
                        <a:rPr lang="en-US" sz="1000" dirty="0">
                          <a:solidFill>
                            <a:srgbClr val="000000"/>
                          </a:solidFill>
                          <a:latin typeface="+mn-lt"/>
                          <a:cs typeface="Courier New" panose="02070309020205020404" pitchFamily="49" charset="0"/>
                        </a:rPr>
                        <a:t>=</a:t>
                      </a:r>
                      <a:r>
                        <a:rPr lang="en-US" sz="1000" b="0" i="0" u="none" strike="noStrike" dirty="0">
                          <a:solidFill>
                            <a:srgbClr val="000000"/>
                          </a:solidFill>
                          <a:effectLst/>
                          <a:latin typeface="+mn-lt"/>
                        </a:rPr>
                        <a:t>"</a:t>
                      </a:r>
                      <a:r>
                        <a:rPr lang="en-US" sz="1000" b="0" i="0" u="none" strike="noStrike" dirty="0" err="1">
                          <a:solidFill>
                            <a:srgbClr val="000000"/>
                          </a:solidFill>
                          <a:effectLst/>
                          <a:latin typeface="+mn-lt"/>
                        </a:rPr>
                        <a:t>on"</a:t>
                      </a:r>
                      <a:r>
                        <a:rPr lang="en-US" sz="1000" dirty="0" err="1">
                          <a:solidFill>
                            <a:srgbClr val="000000"/>
                          </a:solidFill>
                          <a:latin typeface="+mn-lt"/>
                        </a:rPr>
                        <a:t>|</a:t>
                      </a:r>
                      <a:r>
                        <a:rPr lang="en-US" sz="1000" b="0" i="0" u="none" strike="noStrike" dirty="0" err="1">
                          <a:solidFill>
                            <a:srgbClr val="000000"/>
                          </a:solidFill>
                          <a:effectLst/>
                          <a:latin typeface="+mn-lt"/>
                        </a:rPr>
                        <a:t>"off</a:t>
                      </a:r>
                      <a:r>
                        <a:rPr lang="en-US" sz="1000" b="0" i="0" u="none" strike="noStrike" dirty="0">
                          <a:solidFill>
                            <a:srgbClr val="000000"/>
                          </a:solidFill>
                          <a:effectLst/>
                          <a:latin typeface="+mn-lt"/>
                        </a:rPr>
                        <a:t>"</a:t>
                      </a:r>
                      <a:endParaRPr lang="en-US" sz="1000" dirty="0">
                        <a:solidFill>
                          <a:srgbClr val="000000"/>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507909092"/>
                  </a:ext>
                </a:extLst>
              </a:tr>
              <a:tr h="1077185">
                <a:tc>
                  <a:txBody>
                    <a:bodyPr/>
                    <a:lstStyle/>
                    <a:p>
                      <a:pPr marL="34925" marR="0" lvl="0" indent="0" algn="l" defTabSz="914400" rtl="0" eaLnBrk="1" fontAlgn="base" latinLnBrk="0" hangingPunct="1">
                        <a:lnSpc>
                          <a:spcPct val="150000"/>
                        </a:lnSpc>
                        <a:spcBef>
                          <a:spcPts val="200"/>
                        </a:spcBef>
                        <a:spcAft>
                          <a:spcPts val="200"/>
                        </a:spcAft>
                        <a:buClrTx/>
                        <a:buSzTx/>
                        <a:buFontTx/>
                        <a:buNone/>
                        <a:tabLst/>
                      </a:pPr>
                      <a:r>
                        <a:rPr lang="en-US" sz="1200" dirty="0">
                          <a:solidFill>
                            <a:srgbClr val="FF6D43"/>
                          </a:solidFill>
                          <a:effectLst/>
                          <a:latin typeface="Courier New" panose="02070309020205020404" pitchFamily="49" charset="0"/>
                          <a:cs typeface="Courier New" panose="02070309020205020404" pitchFamily="49" charset="0"/>
                        </a:rPr>
                        <a:t>safekit </a:t>
                      </a:r>
                      <a:r>
                        <a:rPr lang="en-US" sz="1200" dirty="0" err="1">
                          <a:solidFill>
                            <a:srgbClr val="FF6D43"/>
                          </a:solidFill>
                          <a:effectLst/>
                          <a:latin typeface="Courier New" panose="02070309020205020404" pitchFamily="49" charset="0"/>
                          <a:cs typeface="Courier New" panose="02070309020205020404" pitchFamily="49" charset="0"/>
                        </a:rPr>
                        <a:t>errd</a:t>
                      </a:r>
                      <a:r>
                        <a:rPr lang="en-US" sz="1200" dirty="0">
                          <a:solidFill>
                            <a:srgbClr val="FF6D43"/>
                          </a:solidFill>
                          <a:effectLst/>
                          <a:latin typeface="Courier New" panose="02070309020205020404" pitchFamily="49" charset="0"/>
                          <a:cs typeface="Courier New" panose="02070309020205020404" pitchFamily="49" charset="0"/>
                        </a:rPr>
                        <a:t> off –m </a:t>
                      </a:r>
                      <a:r>
                        <a:rPr kumimoji="0" lang="en-US" sz="1200"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t>AM</a:t>
                      </a:r>
                      <a:br>
                        <a:rPr kumimoji="0" lang="en-US" sz="1200"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br>
                      <a:r>
                        <a:rPr lang="en-US" sz="1200" dirty="0">
                          <a:solidFill>
                            <a:srgbClr val="FF6D43"/>
                          </a:solidFill>
                          <a:effectLst/>
                          <a:latin typeface="Courier New" panose="02070309020205020404" pitchFamily="49" charset="0"/>
                          <a:cs typeface="Courier New" panose="02070309020205020404" pitchFamily="49" charset="0"/>
                        </a:rPr>
                        <a:t>safekit </a:t>
                      </a:r>
                      <a:r>
                        <a:rPr lang="en-US" sz="1200" dirty="0" err="1">
                          <a:solidFill>
                            <a:srgbClr val="FF6D43"/>
                          </a:solidFill>
                          <a:effectLst/>
                          <a:latin typeface="Courier New" panose="02070309020205020404" pitchFamily="49" charset="0"/>
                          <a:cs typeface="Courier New" panose="02070309020205020404" pitchFamily="49" charset="0"/>
                        </a:rPr>
                        <a:t>errd</a:t>
                      </a:r>
                      <a:r>
                        <a:rPr lang="en-US" sz="1200" dirty="0">
                          <a:solidFill>
                            <a:srgbClr val="FF6D43"/>
                          </a:solidFill>
                          <a:effectLst/>
                          <a:latin typeface="Courier New" panose="02070309020205020404" pitchFamily="49" charset="0"/>
                          <a:cs typeface="Courier New" panose="02070309020205020404" pitchFamily="49" charset="0"/>
                        </a:rPr>
                        <a:t> on –m </a:t>
                      </a:r>
                      <a:r>
                        <a:rPr kumimoji="0" lang="en-US" sz="1200"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t>AM</a:t>
                      </a:r>
                      <a:endParaRPr kumimoji="0" lang="fr-FR" sz="1200" b="1"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rgbClr val="000000"/>
                          </a:solidFill>
                          <a:latin typeface="+mn-lt"/>
                        </a:rPr>
                        <a:t>Suspends/resumes the process &amp; service monitoring</a:t>
                      </a:r>
                    </a:p>
                    <a:p>
                      <a:pPr marL="171450" indent="-171450">
                        <a:lnSpc>
                          <a:spcPct val="150000"/>
                        </a:lnSpc>
                        <a:buFont typeface="Courier New" panose="02070309020205020404" pitchFamily="49" charset="0"/>
                        <a:buChar char="o"/>
                      </a:pPr>
                      <a:r>
                        <a:rPr lang="en-US" sz="1000" dirty="0">
                          <a:solidFill>
                            <a:srgbClr val="000000"/>
                          </a:solidFill>
                          <a:latin typeface="+mn-lt"/>
                        </a:rPr>
                        <a:t>Check the status with the resource </a:t>
                      </a:r>
                      <a:r>
                        <a:rPr lang="en-US" sz="1000" dirty="0" err="1">
                          <a:solidFill>
                            <a:srgbClr val="000000"/>
                          </a:solidFill>
                          <a:latin typeface="+mn-lt"/>
                          <a:cs typeface="Courier New" panose="02070309020205020404" pitchFamily="49" charset="0"/>
                        </a:rPr>
                        <a:t>usersetting.errd</a:t>
                      </a:r>
                      <a:r>
                        <a:rPr lang="en-US" sz="1000" dirty="0">
                          <a:solidFill>
                            <a:srgbClr val="000000"/>
                          </a:solidFill>
                          <a:latin typeface="+mn-lt"/>
                          <a:cs typeface="Courier New" panose="02070309020205020404" pitchFamily="49" charset="0"/>
                        </a:rPr>
                        <a:t>=</a:t>
                      </a:r>
                      <a:r>
                        <a:rPr lang="en-US" sz="1000" b="0" i="0" u="none" strike="noStrike" dirty="0">
                          <a:solidFill>
                            <a:srgbClr val="000000"/>
                          </a:solidFill>
                          <a:effectLst/>
                          <a:latin typeface="+mn-lt"/>
                        </a:rPr>
                        <a:t>"</a:t>
                      </a:r>
                      <a:r>
                        <a:rPr lang="en-US" sz="1000" b="0" i="0" u="none" strike="noStrike" dirty="0" err="1">
                          <a:solidFill>
                            <a:srgbClr val="000000"/>
                          </a:solidFill>
                          <a:effectLst/>
                          <a:latin typeface="+mn-lt"/>
                        </a:rPr>
                        <a:t>on"</a:t>
                      </a:r>
                      <a:r>
                        <a:rPr lang="en-US" sz="1000" dirty="0" err="1">
                          <a:solidFill>
                            <a:srgbClr val="000000"/>
                          </a:solidFill>
                          <a:latin typeface="+mn-lt"/>
                        </a:rPr>
                        <a:t>|</a:t>
                      </a:r>
                      <a:r>
                        <a:rPr lang="en-US" sz="1000" b="0" i="0" u="none" strike="noStrike" dirty="0" err="1">
                          <a:solidFill>
                            <a:srgbClr val="000000"/>
                          </a:solidFill>
                          <a:effectLst/>
                          <a:latin typeface="+mn-lt"/>
                        </a:rPr>
                        <a:t>"off</a:t>
                      </a:r>
                      <a:r>
                        <a:rPr lang="en-US" sz="1000" b="0" i="0" u="none" strike="noStrike" dirty="0">
                          <a:solidFill>
                            <a:srgbClr val="000000"/>
                          </a:solidFill>
                          <a:effectLst/>
                          <a:latin typeface="+mn-lt"/>
                        </a:rPr>
                        <a:t>"</a:t>
                      </a:r>
                      <a:endParaRPr lang="en-US" sz="1000" dirty="0">
                        <a:solidFill>
                          <a:srgbClr val="000000"/>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4121540783"/>
                  </a:ext>
                </a:extLst>
              </a:tr>
              <a:tr h="1077185">
                <a:tc>
                  <a:txBody>
                    <a:bodyPr/>
                    <a:lstStyle/>
                    <a:p>
                      <a:pPr marL="34925" marR="0" lvl="0" indent="0" algn="l" defTabSz="914400" rtl="0" eaLnBrk="1" fontAlgn="base" latinLnBrk="0" hangingPunct="1">
                        <a:lnSpc>
                          <a:spcPct val="150000"/>
                        </a:lnSpc>
                        <a:spcBef>
                          <a:spcPts val="200"/>
                        </a:spcBef>
                        <a:spcAft>
                          <a:spcPts val="200"/>
                        </a:spcAft>
                        <a:buClrTx/>
                        <a:buSzTx/>
                        <a:buFontTx/>
                        <a:buNone/>
                        <a:tabLst/>
                        <a:defRPr/>
                      </a:pPr>
                      <a:r>
                        <a:rPr lang="en-US" sz="1200" dirty="0" err="1">
                          <a:solidFill>
                            <a:srgbClr val="FF6D43"/>
                          </a:solidFill>
                          <a:effectLst/>
                          <a:latin typeface="Courier New" panose="02070309020205020404" pitchFamily="49" charset="0"/>
                          <a:cs typeface="Courier New" panose="02070309020205020404" pitchFamily="49" charset="0"/>
                        </a:rPr>
                        <a:t>safekit</a:t>
                      </a:r>
                      <a:r>
                        <a:rPr lang="en-US" sz="1200" dirty="0">
                          <a:solidFill>
                            <a:srgbClr val="FF6D43"/>
                          </a:solidFill>
                          <a:effectLst/>
                          <a:latin typeface="Courier New" panose="02070309020205020404" pitchFamily="49" charset="0"/>
                          <a:cs typeface="Courier New" panose="02070309020205020404" pitchFamily="49" charset="0"/>
                        </a:rPr>
                        <a:t> boot off –m </a:t>
                      </a:r>
                      <a:r>
                        <a:rPr kumimoji="0" lang="en-US" sz="1200"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t>AM</a:t>
                      </a:r>
                      <a:br>
                        <a:rPr kumimoji="0" lang="en-US" sz="1200"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br>
                      <a:r>
                        <a:rPr lang="en-US" sz="1200" dirty="0" err="1">
                          <a:solidFill>
                            <a:srgbClr val="FF6D43"/>
                          </a:solidFill>
                          <a:effectLst/>
                          <a:latin typeface="Courier New" panose="02070309020205020404" pitchFamily="49" charset="0"/>
                          <a:cs typeface="Courier New" panose="02070309020205020404" pitchFamily="49" charset="0"/>
                        </a:rPr>
                        <a:t>safekit</a:t>
                      </a:r>
                      <a:r>
                        <a:rPr lang="en-US" sz="1200" dirty="0">
                          <a:solidFill>
                            <a:srgbClr val="FF6D43"/>
                          </a:solidFill>
                          <a:effectLst/>
                          <a:latin typeface="Courier New" panose="02070309020205020404" pitchFamily="49" charset="0"/>
                          <a:cs typeface="Courier New" panose="02070309020205020404" pitchFamily="49" charset="0"/>
                        </a:rPr>
                        <a:t> boot on –m </a:t>
                      </a:r>
                      <a:r>
                        <a:rPr kumimoji="0" lang="en-US" sz="1200"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rPr>
                        <a:t>AM</a:t>
                      </a:r>
                      <a:endParaRPr kumimoji="0" lang="fr-FR" sz="1200" b="1" i="1" u="none" strike="noStrike" cap="none" normalizeH="0" baseline="0" dirty="0">
                        <a:ln>
                          <a:noFill/>
                        </a:ln>
                        <a:solidFill>
                          <a:srgbClr val="FF6D43"/>
                        </a:solidFill>
                        <a:effectLst/>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rgbClr val="000000"/>
                          </a:solidFill>
                          <a:latin typeface="+mn-lt"/>
                        </a:rPr>
                        <a:t>Disables/enables the automatic startup of the module at boot</a:t>
                      </a:r>
                    </a:p>
                    <a:p>
                      <a:pPr marL="171450" indent="-171450">
                        <a:lnSpc>
                          <a:spcPct val="150000"/>
                        </a:lnSpc>
                        <a:buFont typeface="Courier New" panose="02070309020205020404" pitchFamily="49" charset="0"/>
                        <a:buChar char="o"/>
                      </a:pPr>
                      <a:r>
                        <a:rPr lang="en-US" sz="1000" dirty="0">
                          <a:solidFill>
                            <a:srgbClr val="000000"/>
                          </a:solidFill>
                          <a:latin typeface="+mn-lt"/>
                        </a:rPr>
                        <a:t>Check the status with the </a:t>
                      </a:r>
                      <a:r>
                        <a:rPr lang="en-US" sz="1000" dirty="0"/>
                        <a:t>resource </a:t>
                      </a:r>
                      <a:r>
                        <a:rPr lang="en-US" sz="1000" dirty="0" err="1"/>
                        <a:t>usersetting.boot</a:t>
                      </a:r>
                      <a:r>
                        <a:rPr lang="en-US" sz="1000" dirty="0">
                          <a:solidFill>
                            <a:srgbClr val="000000"/>
                          </a:solidFill>
                          <a:latin typeface="+mn-lt"/>
                          <a:cs typeface="Courier New" panose="02070309020205020404" pitchFamily="49" charset="0"/>
                        </a:rPr>
                        <a:t>=</a:t>
                      </a:r>
                      <a:r>
                        <a:rPr lang="en-US" sz="1000" b="0" i="0" u="none" strike="noStrike" dirty="0">
                          <a:solidFill>
                            <a:srgbClr val="000000"/>
                          </a:solidFill>
                          <a:effectLst/>
                          <a:latin typeface="+mn-lt"/>
                        </a:rPr>
                        <a:t>"</a:t>
                      </a:r>
                      <a:r>
                        <a:rPr lang="en-US" sz="1000" b="0" i="0" u="none" strike="noStrike" dirty="0" err="1">
                          <a:solidFill>
                            <a:srgbClr val="000000"/>
                          </a:solidFill>
                          <a:effectLst/>
                          <a:latin typeface="+mn-lt"/>
                        </a:rPr>
                        <a:t>on"</a:t>
                      </a:r>
                      <a:r>
                        <a:rPr lang="en-US" sz="1000" dirty="0" err="1">
                          <a:solidFill>
                            <a:srgbClr val="000000"/>
                          </a:solidFill>
                          <a:latin typeface="+mn-lt"/>
                        </a:rPr>
                        <a:t>|</a:t>
                      </a:r>
                      <a:r>
                        <a:rPr lang="en-US" sz="1000" b="0" i="0" u="none" strike="noStrike" dirty="0" err="1">
                          <a:solidFill>
                            <a:srgbClr val="000000"/>
                          </a:solidFill>
                          <a:effectLst/>
                          <a:latin typeface="+mn-lt"/>
                        </a:rPr>
                        <a:t>"off</a:t>
                      </a:r>
                      <a:r>
                        <a:rPr lang="en-US" sz="1000" b="0" i="0" u="none" strike="noStrike" dirty="0">
                          <a:solidFill>
                            <a:srgbClr val="000000"/>
                          </a:solidFill>
                          <a:effectLst/>
                          <a:latin typeface="+mn-lt"/>
                        </a:rPr>
                        <a:t>"</a:t>
                      </a:r>
                      <a:r>
                        <a:rPr lang="en-US" sz="1000" dirty="0"/>
                        <a:t> </a:t>
                      </a:r>
                      <a:r>
                        <a:rPr lang="en-US" sz="1000" dirty="0">
                          <a:solidFill>
                            <a:srgbClr val="000000"/>
                          </a:solidFill>
                          <a:latin typeface="+mn-lt"/>
                        </a:rPr>
                        <a:t>with “</a:t>
                      </a:r>
                      <a:r>
                        <a:rPr lang="en-US" sz="1000" dirty="0" err="1">
                          <a:solidFill>
                            <a:srgbClr val="000000"/>
                          </a:solidFill>
                          <a:latin typeface="+mn-lt"/>
                        </a:rPr>
                        <a:t>safekit</a:t>
                      </a:r>
                      <a:r>
                        <a:rPr lang="en-US" sz="1000" dirty="0">
                          <a:solidFill>
                            <a:srgbClr val="000000"/>
                          </a:solidFill>
                          <a:latin typeface="+mn-lt"/>
                        </a:rPr>
                        <a:t> boot status –m AM”</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249100065"/>
                  </a:ext>
                </a:extLst>
              </a:tr>
            </a:tbl>
          </a:graphicData>
        </a:graphic>
      </p:graphicFrame>
      <p:graphicFrame>
        <p:nvGraphicFramePr>
          <p:cNvPr id="2" name="Tableau 1">
            <a:extLst>
              <a:ext uri="{FF2B5EF4-FFF2-40B4-BE49-F238E27FC236}">
                <a16:creationId xmlns:a16="http://schemas.microsoft.com/office/drawing/2014/main" id="{908D45C1-AA91-81BB-2525-2D02E5202F52}"/>
              </a:ext>
            </a:extLst>
          </p:cNvPr>
          <p:cNvGraphicFramePr>
            <a:graphicFrameLocks noGrp="1"/>
          </p:cNvGraphicFramePr>
          <p:nvPr>
            <p:extLst>
              <p:ext uri="{D42A27DB-BD31-4B8C-83A1-F6EECF244321}">
                <p14:modId xmlns:p14="http://schemas.microsoft.com/office/powerpoint/2010/main" val="2182322752"/>
              </p:ext>
            </p:extLst>
          </p:nvPr>
        </p:nvGraphicFramePr>
        <p:xfrm>
          <a:off x="723524" y="5057384"/>
          <a:ext cx="10500578" cy="1252594"/>
        </p:xfrm>
        <a:graphic>
          <a:graphicData uri="http://schemas.openxmlformats.org/drawingml/2006/table">
            <a:tbl>
              <a:tblPr firstRow="1" bandRow="1">
                <a:tableStyleId>{2D5ABB26-0587-4C30-8999-92F81FD0307C}</a:tableStyleId>
              </a:tblPr>
              <a:tblGrid>
                <a:gridCol w="3550236">
                  <a:extLst>
                    <a:ext uri="{9D8B030D-6E8A-4147-A177-3AD203B41FA5}">
                      <a16:colId xmlns:a16="http://schemas.microsoft.com/office/drawing/2014/main" val="4098497764"/>
                    </a:ext>
                  </a:extLst>
                </a:gridCol>
                <a:gridCol w="6950342">
                  <a:extLst>
                    <a:ext uri="{9D8B030D-6E8A-4147-A177-3AD203B41FA5}">
                      <a16:colId xmlns:a16="http://schemas.microsoft.com/office/drawing/2014/main" val="17376976"/>
                    </a:ext>
                  </a:extLst>
                </a:gridCol>
              </a:tblGrid>
              <a:tr h="3824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cs typeface="Courier New" panose="02070309020205020404" pitchFamily="49" charset="0"/>
                        </a:rPr>
                        <a:t>System log</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solidFill>
                      <a:schemeClr val="accent1"/>
                    </a:solidFill>
                  </a:tcPr>
                </a:tc>
                <a:tc hMerge="1">
                  <a:txBody>
                    <a:bodyPr/>
                    <a:lstStyle/>
                    <a:p>
                      <a:pPr marL="0" indent="0">
                        <a:buFont typeface="Arial" panose="020B0604020202020204" pitchFamily="34" charset="0"/>
                        <a:buNone/>
                      </a:pPr>
                      <a:endParaRPr lang="en-US"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54642816"/>
                  </a:ext>
                </a:extLst>
              </a:tr>
              <a:tr h="382457">
                <a:tc>
                  <a:txBody>
                    <a:bodyPr/>
                    <a:lstStyle/>
                    <a:p>
                      <a:r>
                        <a:rPr lang="en-US" sz="1200" dirty="0">
                          <a:solidFill>
                            <a:schemeClr val="accent1"/>
                          </a:solidFill>
                          <a:latin typeface="Courier New" panose="02070309020205020404" pitchFamily="49" charset="0"/>
                          <a:cs typeface="Courier New" panose="02070309020205020404" pitchFamily="49" charset="0"/>
                        </a:rPr>
                        <a:t>Get-</a:t>
                      </a:r>
                      <a:r>
                        <a:rPr lang="en-US" sz="1200" dirty="0" err="1">
                          <a:solidFill>
                            <a:schemeClr val="accent1"/>
                          </a:solidFill>
                          <a:latin typeface="Courier New" panose="02070309020205020404" pitchFamily="49" charset="0"/>
                          <a:cs typeface="Courier New" panose="02070309020205020404" pitchFamily="49" charset="0"/>
                        </a:rPr>
                        <a:t>EventLog</a:t>
                      </a:r>
                      <a:r>
                        <a:rPr lang="en-US" sz="1200" dirty="0">
                          <a:solidFill>
                            <a:schemeClr val="accent1"/>
                          </a:solidFill>
                          <a:latin typeface="Courier New" panose="02070309020205020404" pitchFamily="49" charset="0"/>
                          <a:cs typeface="Courier New" panose="02070309020205020404" pitchFamily="49" charset="0"/>
                        </a:rPr>
                        <a:t> -</a:t>
                      </a:r>
                      <a:r>
                        <a:rPr lang="en-US" sz="1200" dirty="0" err="1">
                          <a:solidFill>
                            <a:schemeClr val="accent1"/>
                          </a:solidFill>
                          <a:latin typeface="Courier New" panose="02070309020205020404" pitchFamily="49" charset="0"/>
                          <a:cs typeface="Courier New" panose="02070309020205020404" pitchFamily="49" charset="0"/>
                        </a:rPr>
                        <a:t>Logname</a:t>
                      </a:r>
                      <a:r>
                        <a:rPr lang="en-US" sz="1200" dirty="0">
                          <a:solidFill>
                            <a:schemeClr val="accent1"/>
                          </a:solidFill>
                          <a:latin typeface="Courier New" panose="02070309020205020404" pitchFamily="49" charset="0"/>
                          <a:cs typeface="Courier New" panose="02070309020205020404" pitchFamily="49" charset="0"/>
                        </a:rPr>
                        <a:t> Application -Source </a:t>
                      </a:r>
                      <a:r>
                        <a:rPr lang="en-US" sz="1200" dirty="0" err="1">
                          <a:solidFill>
                            <a:schemeClr val="accent1"/>
                          </a:solidFill>
                          <a:latin typeface="Courier New" panose="02070309020205020404" pitchFamily="49" charset="0"/>
                          <a:cs typeface="Courier New" panose="02070309020205020404" pitchFamily="49" charset="0"/>
                        </a:rPr>
                        <a:t>Evidian.SafeKit</a:t>
                      </a:r>
                      <a:r>
                        <a:rPr lang="en-US" sz="1200" dirty="0">
                          <a:solidFill>
                            <a:schemeClr val="accent1"/>
                          </a:solidFill>
                          <a:latin typeface="Courier New" panose="02070309020205020404" pitchFamily="49" charset="0"/>
                          <a:cs typeface="Courier New" panose="02070309020205020404" pitchFamily="49" charset="0"/>
                        </a:rPr>
                        <a:t> </a:t>
                      </a:r>
                      <a:endParaRPr lang="fr-FR" sz="1200" dirty="0">
                        <a:solidFill>
                          <a:schemeClr val="accent1"/>
                        </a:solidFill>
                        <a:latin typeface="Courier New" panose="02070309020205020404" pitchFamily="49" charset="0"/>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On Windows, gets the SafeKit events in the event log</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1313492777"/>
                  </a:ext>
                </a:extLst>
              </a:tr>
              <a:tr h="382457">
                <a:tc>
                  <a:txBody>
                    <a:bodyPr/>
                    <a:lstStyle/>
                    <a:p>
                      <a:r>
                        <a:rPr lang="fr-FR" sz="1200" dirty="0" err="1">
                          <a:solidFill>
                            <a:schemeClr val="accent1"/>
                          </a:solidFill>
                          <a:latin typeface="Courier New" panose="02070309020205020404" pitchFamily="49" charset="0"/>
                          <a:cs typeface="Courier New" panose="02070309020205020404" pitchFamily="49" charset="0"/>
                        </a:rPr>
                        <a:t>journalctl</a:t>
                      </a:r>
                      <a:r>
                        <a:rPr lang="fr-FR" sz="1200" dirty="0">
                          <a:solidFill>
                            <a:schemeClr val="accent1"/>
                          </a:solidFill>
                          <a:latin typeface="Courier New" panose="02070309020205020404" pitchFamily="49" charset="0"/>
                          <a:cs typeface="Courier New" panose="02070309020205020404" pitchFamily="49" charset="0"/>
                        </a:rPr>
                        <a:t> -r -t safekit</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marL="0" indent="0">
                        <a:buFont typeface="Arial" panose="020B0604020202020204" pitchFamily="34" charset="0"/>
                        <a:buNone/>
                      </a:pPr>
                      <a:r>
                        <a:rPr lang="en-US" sz="1200" dirty="0">
                          <a:latin typeface="+mn-lt"/>
                        </a:rPr>
                        <a:t>On Linux, gets the SafeKit events in the system journal</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4162606197"/>
                  </a:ext>
                </a:extLst>
              </a:tr>
            </a:tbl>
          </a:graphicData>
        </a:graphic>
      </p:graphicFrame>
      <p:pic>
        <p:nvPicPr>
          <p:cNvPr id="4" name="cli-21">
            <a:hlinkClick r:id="" action="ppaction://media"/>
            <a:extLst>
              <a:ext uri="{FF2B5EF4-FFF2-40B4-BE49-F238E27FC236}">
                <a16:creationId xmlns:a16="http://schemas.microsoft.com/office/drawing/2014/main" id="{FE9B21E9-47A6-B85C-F7D5-23AAF5D16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56497" y="6373531"/>
            <a:ext cx="487363" cy="487363"/>
          </a:xfrm>
          <a:prstGeom prst="rect">
            <a:avLst/>
          </a:prstGeom>
        </p:spPr>
      </p:pic>
    </p:spTree>
    <p:extLst>
      <p:ext uri="{BB962C8B-B14F-4D97-AF65-F5344CB8AC3E}">
        <p14:creationId xmlns:p14="http://schemas.microsoft.com/office/powerpoint/2010/main" val="2865241316"/>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C417A782-3640-C741-BAE7-F4934B9A4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451716" y="5194786"/>
            <a:ext cx="3591339" cy="682140"/>
          </a:xfrm>
        </p:spPr>
        <p:txBody>
          <a:bodyPr/>
          <a:lstStyle/>
          <a:p>
            <a:r>
              <a:rPr lang="nl-NL" dirty="0" err="1"/>
              <a:t>Thank</a:t>
            </a:r>
            <a:r>
              <a:rPr lang="nl-NL" dirty="0"/>
              <a:t> </a:t>
            </a:r>
            <a:r>
              <a:rPr lang="nl-NL" dirty="0" err="1"/>
              <a:t>you</a:t>
            </a:r>
            <a:r>
              <a:rPr lang="nl-NL" dirty="0"/>
              <a:t> !</a:t>
            </a:r>
          </a:p>
        </p:txBody>
      </p:sp>
      <p:pic>
        <p:nvPicPr>
          <p:cNvPr id="5" name="cli-22">
            <a:hlinkClick r:id="" action="ppaction://media"/>
            <a:extLst>
              <a:ext uri="{FF2B5EF4-FFF2-40B4-BE49-F238E27FC236}">
                <a16:creationId xmlns:a16="http://schemas.microsoft.com/office/drawing/2014/main" id="{5B2F3275-78B4-AA06-B102-C1B3521ECD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21291" y="6279360"/>
            <a:ext cx="487363" cy="487363"/>
          </a:xfrm>
          <a:prstGeom prst="rect">
            <a:avLst/>
          </a:prstGeom>
        </p:spPr>
      </p:pic>
      <p:sp>
        <p:nvSpPr>
          <p:cNvPr id="7" name="Sous-titre 6">
            <a:extLst>
              <a:ext uri="{FF2B5EF4-FFF2-40B4-BE49-F238E27FC236}">
                <a16:creationId xmlns:a16="http://schemas.microsoft.com/office/drawing/2014/main" id="{2B920F9A-FFF2-3A8B-C1D4-8E3F1F0BF20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000" fill="hold"/>
                                        <p:tgtEl>
                                          <p:spTgt spid="4"/>
                                        </p:tgtEl>
                                      </p:cBhvr>
                                      <p:by x="150000" y="150000"/>
                                    </p:animScale>
                                  </p:childTnLst>
                                </p:cTn>
                              </p:par>
                              <p:par>
                                <p:cTn id="7" presetID="1" presetClass="mediacall" presetSubtype="0" fill="hold" nodeType="withEffect">
                                  <p:stCondLst>
                                    <p:cond delay="0"/>
                                  </p:stCondLst>
                                  <p:childTnLst>
                                    <p:cmd type="call" cmd="playFrom(0.0)">
                                      <p:cBhvr>
                                        <p:cTn id="8" dur="6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09536AC4-3ED4-4D1E-B6D3-93BC423F8C12}"/>
              </a:ext>
            </a:extLst>
          </p:cNvPr>
          <p:cNvSpPr>
            <a:spLocks noGrp="1"/>
          </p:cNvSpPr>
          <p:nvPr>
            <p:ph type="body" sz="quarter" idx="13"/>
          </p:nvPr>
        </p:nvSpPr>
        <p:spPr>
          <a:xfrm>
            <a:off x="1869500" y="1432984"/>
            <a:ext cx="9875520" cy="1341120"/>
          </a:xfrm>
        </p:spPr>
        <p:txBody>
          <a:bodyPr/>
          <a:lstStyle/>
          <a:p>
            <a:endParaRPr lang="en-US" dirty="0"/>
          </a:p>
        </p:txBody>
      </p:sp>
      <p:sp>
        <p:nvSpPr>
          <p:cNvPr id="24" name="Espace réservé du texte 23">
            <a:extLst>
              <a:ext uri="{FF2B5EF4-FFF2-40B4-BE49-F238E27FC236}">
                <a16:creationId xmlns:a16="http://schemas.microsoft.com/office/drawing/2014/main" id="{A36AFD14-150E-1691-B3F7-B2DF4735E3C3}"/>
              </a:ext>
            </a:extLst>
          </p:cNvPr>
          <p:cNvSpPr>
            <a:spLocks noGrp="1"/>
          </p:cNvSpPr>
          <p:nvPr>
            <p:ph type="body" sz="quarter" idx="26"/>
          </p:nvPr>
        </p:nvSpPr>
        <p:spPr>
          <a:xfrm>
            <a:off x="1870075" y="3210131"/>
            <a:ext cx="9874250" cy="1341437"/>
          </a:xfrm>
        </p:spPr>
        <p:txBody>
          <a:bodyPr/>
          <a:lstStyle/>
          <a:p>
            <a:pPr marL="0" indent="0">
              <a:buNone/>
            </a:pPr>
            <a:r>
              <a:rPr lang="en-US" dirty="0"/>
              <a:t>Multiple uses</a:t>
            </a:r>
          </a:p>
          <a:p>
            <a:pPr>
              <a:buFont typeface="Courier New" panose="02070309020205020404" pitchFamily="49" charset="0"/>
              <a:buChar char="o"/>
            </a:pPr>
            <a:r>
              <a:rPr lang="en-US" dirty="0"/>
              <a:t>Command line administration</a:t>
            </a:r>
          </a:p>
          <a:p>
            <a:pPr>
              <a:buFont typeface="Courier New" panose="02070309020205020404" pitchFamily="49" charset="0"/>
              <a:buChar char="o"/>
            </a:pPr>
            <a:r>
              <a:rPr lang="en-US" dirty="0"/>
              <a:t>Automation via scripts</a:t>
            </a:r>
            <a:endParaRPr lang="fr-FR" dirty="0"/>
          </a:p>
        </p:txBody>
      </p:sp>
      <p:sp>
        <p:nvSpPr>
          <p:cNvPr id="25" name="Espace réservé du texte 24">
            <a:extLst>
              <a:ext uri="{FF2B5EF4-FFF2-40B4-BE49-F238E27FC236}">
                <a16:creationId xmlns:a16="http://schemas.microsoft.com/office/drawing/2014/main" id="{28660213-F580-1867-24F9-420B5B7E396F}"/>
              </a:ext>
            </a:extLst>
          </p:cNvPr>
          <p:cNvSpPr>
            <a:spLocks noGrp="1"/>
          </p:cNvSpPr>
          <p:nvPr>
            <p:ph type="body" sz="quarter" idx="28"/>
          </p:nvPr>
        </p:nvSpPr>
        <p:spPr>
          <a:xfrm>
            <a:off x="1869500" y="4747840"/>
            <a:ext cx="9875520" cy="1341120"/>
          </a:xfrm>
        </p:spPr>
        <p:txBody>
          <a:bodyPr/>
          <a:lstStyle/>
          <a:p>
            <a:pPr marL="0" indent="0">
              <a:buNone/>
            </a:pPr>
            <a:r>
              <a:rPr lang="en-US" dirty="0"/>
              <a:t>Rich interface</a:t>
            </a:r>
          </a:p>
          <a:p>
            <a:pPr>
              <a:buFont typeface="Courier New" panose="02070309020205020404" pitchFamily="49" charset="0"/>
              <a:buChar char="o"/>
            </a:pPr>
            <a:r>
              <a:rPr lang="en-US" dirty="0"/>
              <a:t>Configure the cluster</a:t>
            </a:r>
          </a:p>
          <a:p>
            <a:pPr>
              <a:buFont typeface="Courier New" panose="02070309020205020404" pitchFamily="49" charset="0"/>
              <a:buChar char="o"/>
            </a:pPr>
            <a:r>
              <a:rPr lang="en-US" dirty="0"/>
              <a:t>Deploy modules, start/stop/monitor them</a:t>
            </a:r>
          </a:p>
          <a:p>
            <a:pPr marL="0" indent="0">
              <a:buNone/>
            </a:pPr>
            <a:endParaRPr lang="fr-FR" dirty="0"/>
          </a:p>
        </p:txBody>
      </p:sp>
      <p:sp>
        <p:nvSpPr>
          <p:cNvPr id="26" name="Espace réservé du texte 25">
            <a:extLst>
              <a:ext uri="{FF2B5EF4-FFF2-40B4-BE49-F238E27FC236}">
                <a16:creationId xmlns:a16="http://schemas.microsoft.com/office/drawing/2014/main" id="{A7247097-CCCF-DFF6-7137-E0F87EA6561D}"/>
              </a:ext>
            </a:extLst>
          </p:cNvPr>
          <p:cNvSpPr>
            <a:spLocks noGrp="1"/>
          </p:cNvSpPr>
          <p:nvPr>
            <p:ph type="body" sz="quarter" idx="35"/>
          </p:nvPr>
        </p:nvSpPr>
        <p:spPr>
          <a:xfrm>
            <a:off x="961935" y="1816211"/>
            <a:ext cx="182742" cy="574453"/>
          </a:xfrm>
        </p:spPr>
        <p:txBody>
          <a:bodyPr/>
          <a:lstStyle/>
          <a:p>
            <a:r>
              <a:rPr lang="fr-FR" dirty="0"/>
              <a:t>1</a:t>
            </a:r>
          </a:p>
        </p:txBody>
      </p:sp>
      <p:sp>
        <p:nvSpPr>
          <p:cNvPr id="9" name="Text Placeholder 8">
            <a:extLst>
              <a:ext uri="{FF2B5EF4-FFF2-40B4-BE49-F238E27FC236}">
                <a16:creationId xmlns:a16="http://schemas.microsoft.com/office/drawing/2014/main" id="{ECC672DC-397F-AD15-CE75-EBDC7DFE8AD4}"/>
              </a:ext>
            </a:extLst>
          </p:cNvPr>
          <p:cNvSpPr>
            <a:spLocks noGrp="1"/>
          </p:cNvSpPr>
          <p:nvPr>
            <p:ph type="body" sz="quarter" idx="36"/>
          </p:nvPr>
        </p:nvSpPr>
        <p:spPr>
          <a:xfrm>
            <a:off x="912173" y="3473746"/>
            <a:ext cx="282130" cy="574453"/>
          </a:xfrm>
        </p:spPr>
        <p:txBody>
          <a:bodyPr/>
          <a:lstStyle/>
          <a:p>
            <a:r>
              <a:rPr lang="fr-FR" dirty="0"/>
              <a:t>2</a:t>
            </a:r>
            <a:endParaRPr lang="en-US" dirty="0"/>
          </a:p>
        </p:txBody>
      </p:sp>
      <p:sp>
        <p:nvSpPr>
          <p:cNvPr id="10" name="Text Placeholder 9">
            <a:extLst>
              <a:ext uri="{FF2B5EF4-FFF2-40B4-BE49-F238E27FC236}">
                <a16:creationId xmlns:a16="http://schemas.microsoft.com/office/drawing/2014/main" id="{146BFB60-21F4-2430-C764-35442F34AAA5}"/>
              </a:ext>
            </a:extLst>
          </p:cNvPr>
          <p:cNvSpPr>
            <a:spLocks noGrp="1"/>
          </p:cNvSpPr>
          <p:nvPr>
            <p:ph type="body" sz="quarter" idx="37"/>
          </p:nvPr>
        </p:nvSpPr>
        <p:spPr>
          <a:xfrm>
            <a:off x="914578" y="5131174"/>
            <a:ext cx="277320" cy="574453"/>
          </a:xfrm>
        </p:spPr>
        <p:txBody>
          <a:bodyPr/>
          <a:lstStyle/>
          <a:p>
            <a:r>
              <a:rPr lang="fr-FR" dirty="0"/>
              <a:t>3</a:t>
            </a:r>
            <a:endParaRPr lang="en-US" dirty="0"/>
          </a:p>
        </p:txBody>
      </p:sp>
      <p:sp>
        <p:nvSpPr>
          <p:cNvPr id="13" name="Titre 12">
            <a:extLst>
              <a:ext uri="{FF2B5EF4-FFF2-40B4-BE49-F238E27FC236}">
                <a16:creationId xmlns:a16="http://schemas.microsoft.com/office/drawing/2014/main" id="{400900E5-A94B-4FBD-8546-E32271A5CD39}"/>
              </a:ext>
            </a:extLst>
          </p:cNvPr>
          <p:cNvSpPr>
            <a:spLocks noGrp="1"/>
          </p:cNvSpPr>
          <p:nvPr>
            <p:ph type="title"/>
          </p:nvPr>
        </p:nvSpPr>
        <p:spPr>
          <a:xfrm>
            <a:off x="316799" y="471915"/>
            <a:ext cx="11484000" cy="343237"/>
          </a:xfrm>
        </p:spPr>
        <p:txBody>
          <a:bodyPr/>
          <a:lstStyle/>
          <a:p>
            <a:r>
              <a:rPr lang="en-GB" dirty="0"/>
              <a:t>Command line interface</a:t>
            </a:r>
          </a:p>
        </p:txBody>
      </p:sp>
      <p:sp>
        <p:nvSpPr>
          <p:cNvPr id="16" name="Espace réservé du texte 15">
            <a:extLst>
              <a:ext uri="{FF2B5EF4-FFF2-40B4-BE49-F238E27FC236}">
                <a16:creationId xmlns:a16="http://schemas.microsoft.com/office/drawing/2014/main" id="{F002FA30-5D95-49CF-AD32-BD42CC1C5B90}"/>
              </a:ext>
            </a:extLst>
          </p:cNvPr>
          <p:cNvSpPr>
            <a:spLocks noGrp="1"/>
          </p:cNvSpPr>
          <p:nvPr>
            <p:ph type="body" sz="quarter" idx="10"/>
          </p:nvPr>
        </p:nvSpPr>
        <p:spPr>
          <a:xfrm>
            <a:off x="316799" y="830931"/>
            <a:ext cx="11484000" cy="338554"/>
          </a:xfrm>
        </p:spPr>
        <p:txBody>
          <a:bodyPr/>
          <a:lstStyle/>
          <a:p>
            <a:endParaRPr lang="en-US" dirty="0"/>
          </a:p>
        </p:txBody>
      </p:sp>
      <p:graphicFrame>
        <p:nvGraphicFramePr>
          <p:cNvPr id="2" name="Tableau 2">
            <a:extLst>
              <a:ext uri="{FF2B5EF4-FFF2-40B4-BE49-F238E27FC236}">
                <a16:creationId xmlns:a16="http://schemas.microsoft.com/office/drawing/2014/main" id="{B347555F-E1CC-D9F3-1591-04857BFE0704}"/>
              </a:ext>
            </a:extLst>
          </p:cNvPr>
          <p:cNvGraphicFramePr>
            <a:graphicFrameLocks noGrp="1"/>
          </p:cNvGraphicFramePr>
          <p:nvPr>
            <p:extLst>
              <p:ext uri="{D42A27DB-BD31-4B8C-83A1-F6EECF244321}">
                <p14:modId xmlns:p14="http://schemas.microsoft.com/office/powerpoint/2010/main" val="802021774"/>
              </p:ext>
            </p:extLst>
          </p:nvPr>
        </p:nvGraphicFramePr>
        <p:xfrm>
          <a:off x="1730677" y="1026422"/>
          <a:ext cx="8407236" cy="2166730"/>
        </p:xfrm>
        <a:graphic>
          <a:graphicData uri="http://schemas.openxmlformats.org/drawingml/2006/table">
            <a:tbl>
              <a:tblPr firstRow="1" bandRow="1">
                <a:tableStyleId>{2D5ABB26-0587-4C30-8999-92F81FD0307C}</a:tableStyleId>
              </a:tblPr>
              <a:tblGrid>
                <a:gridCol w="855916">
                  <a:extLst>
                    <a:ext uri="{9D8B030D-6E8A-4147-A177-3AD203B41FA5}">
                      <a16:colId xmlns:a16="http://schemas.microsoft.com/office/drawing/2014/main" val="214548950"/>
                    </a:ext>
                  </a:extLst>
                </a:gridCol>
                <a:gridCol w="1607720">
                  <a:extLst>
                    <a:ext uri="{9D8B030D-6E8A-4147-A177-3AD203B41FA5}">
                      <a16:colId xmlns:a16="http://schemas.microsoft.com/office/drawing/2014/main" val="1134786164"/>
                    </a:ext>
                  </a:extLst>
                </a:gridCol>
                <a:gridCol w="2315818">
                  <a:extLst>
                    <a:ext uri="{9D8B030D-6E8A-4147-A177-3AD203B41FA5}">
                      <a16:colId xmlns:a16="http://schemas.microsoft.com/office/drawing/2014/main" val="4223763167"/>
                    </a:ext>
                  </a:extLst>
                </a:gridCol>
                <a:gridCol w="3627782">
                  <a:extLst>
                    <a:ext uri="{9D8B030D-6E8A-4147-A177-3AD203B41FA5}">
                      <a16:colId xmlns:a16="http://schemas.microsoft.com/office/drawing/2014/main" val="2920774942"/>
                    </a:ext>
                  </a:extLst>
                </a:gridCol>
              </a:tblGrid>
              <a:tr h="6014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effectLst/>
                          <a:latin typeface="+mn-lt"/>
                          <a:cs typeface="Courier New" panose="02070309020205020404" pitchFamily="49" charset="0"/>
                        </a:rPr>
                        <a:t>OS</a:t>
                      </a:r>
                    </a:p>
                  </a:txBody>
                  <a:tcPr marL="121920" marR="121920" marT="60960" marB="60960" anchor="ctr">
                    <a:lnR w="6350" cap="flat" cmpd="sng" algn="ctr">
                      <a:solidFill>
                        <a:srgbClr val="FF6D43"/>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solidFill>
                            <a:schemeClr val="accent1"/>
                          </a:solidFill>
                          <a:effectLst/>
                          <a:latin typeface="+mn-lt"/>
                          <a:cs typeface="Courier New" panose="02070309020205020404" pitchFamily="49" charset="0"/>
                        </a:rPr>
                        <a:t>SAFE</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solidFill>
                            <a:schemeClr val="accent1"/>
                          </a:solidFill>
                          <a:effectLst/>
                          <a:latin typeface="+mn-lt"/>
                          <a:cs typeface="Courier New" panose="02070309020205020404" pitchFamily="49" charset="0"/>
                        </a:rPr>
                        <a:t>SAFEVAR</a:t>
                      </a:r>
                      <a:endParaRPr lang="en-US" sz="12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dirty="0">
                          <a:solidFill>
                            <a:schemeClr val="accent1"/>
                          </a:solidFill>
                          <a:effectLst/>
                          <a:latin typeface="+mn-lt"/>
                          <a:cs typeface="Courier New" panose="02070309020205020404" pitchFamily="49" charset="0"/>
                        </a:rPr>
                        <a:t>Access rights</a:t>
                      </a:r>
                      <a:endParaRPr lang="en-US" sz="12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dirty="0">
                          <a:solidFill>
                            <a:schemeClr val="accent1"/>
                          </a:solidFill>
                          <a:effectLst/>
                          <a:latin typeface="+mn-lt"/>
                          <a:cs typeface="Courier New" panose="02070309020205020404" pitchFamily="49" charset="0"/>
                        </a:rPr>
                        <a:t>Local and global command line</a:t>
                      </a:r>
                      <a:endParaRPr lang="en-US" sz="12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49530018"/>
                  </a:ext>
                </a:extLst>
              </a:tr>
              <a:tr h="735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tx1"/>
                          </a:solidFill>
                        </a:rPr>
                        <a:t>Windows</a:t>
                      </a:r>
                      <a:endParaRPr lang="en-US" sz="1000" dirty="0">
                        <a:solidFill>
                          <a:schemeClr val="accent1"/>
                        </a:solidFill>
                        <a:effectLst/>
                        <a:latin typeface="+mn-lt"/>
                        <a:cs typeface="Courier New" panose="02070309020205020404" pitchFamily="49" charset="0"/>
                      </a:endParaRP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C:/safekit/</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C:/safekit/var/</a:t>
                      </a:r>
                      <a:endParaRPr lang="en-US" sz="10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fr-FR" sz="1000" b="0" i="0" baseline="0" dirty="0">
                          <a:latin typeface="+mn-lt"/>
                          <a:cs typeface="Courier New" pitchFamily="49" charset="0"/>
                        </a:rPr>
                        <a:t>SYSTEM</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fr-FR" sz="1000" b="0" i="0" baseline="0" dirty="0" err="1">
                          <a:latin typeface="+mn-lt"/>
                          <a:cs typeface="Courier New" pitchFamily="49" charset="0"/>
                        </a:rPr>
                        <a:t>Administrators</a:t>
                      </a:r>
                      <a:r>
                        <a:rPr lang="fr-FR" sz="1000" b="0" i="0" baseline="0" dirty="0">
                          <a:latin typeface="+mn-lt"/>
                          <a:cs typeface="Courier New" pitchFamily="49" charset="0"/>
                        </a:rPr>
                        <a:t> group</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fr-FR" sz="1000" b="0" i="0" baseline="0" dirty="0">
                          <a:latin typeface="+mn-lt"/>
                          <a:cs typeface="Courier New" pitchFamily="49" charset="0"/>
                        </a:rPr>
                        <a:t>safewebserver</a:t>
                      </a:r>
                      <a:endParaRPr lang="en-US" sz="10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i="0" baseline="0" dirty="0">
                          <a:latin typeface="+mn-lt"/>
                          <a:cs typeface="Courier New" panose="02070309020205020404" pitchFamily="49" charset="0"/>
                        </a:rPr>
                        <a:t>Command applied on local host</a:t>
                      </a:r>
                    </a:p>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000" b="0" i="0" baseline="0" dirty="0">
                          <a:latin typeface="Courier New" panose="02070309020205020404" pitchFamily="49" charset="0"/>
                          <a:cs typeface="Courier New" panose="02070309020205020404" pitchFamily="49" charset="0"/>
                        </a:rPr>
                        <a:t>  SAFE/safekit &lt;arguments&gt;</a:t>
                      </a:r>
                    </a:p>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endParaRPr lang="en-US" sz="1000" b="0" i="0" baseline="0" dirty="0">
                        <a:latin typeface="Courier New" panose="02070309020205020404" pitchFamily="49" charset="0"/>
                        <a:cs typeface="Courier New" panose="02070309020205020404" pitchFamily="49" charset="0"/>
                      </a:endParaRP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i="0" baseline="0" dirty="0">
                          <a:latin typeface="+mn-lt"/>
                          <a:cs typeface="Courier New" panose="02070309020205020404" pitchFamily="49" charset="0"/>
                        </a:rPr>
                        <a:t>Command applied across multiple hosts</a:t>
                      </a:r>
                    </a:p>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000" b="0" i="0" baseline="0" dirty="0">
                          <a:latin typeface="Courier New" panose="02070309020205020404" pitchFamily="49" charset="0"/>
                          <a:cs typeface="Courier New" panose="02070309020205020404" pitchFamily="49" charset="0"/>
                        </a:rPr>
                        <a:t>  SAFE/safekit –H </a:t>
                      </a:r>
                      <a:r>
                        <a:rPr lang="fr-FR" sz="1000" b="0" i="0" kern="1200" dirty="0">
                          <a:solidFill>
                            <a:schemeClr val="tx1"/>
                          </a:solidFill>
                          <a:effectLst/>
                          <a:latin typeface="Courier New" panose="02070309020205020404" pitchFamily="49" charset="0"/>
                          <a:ea typeface="+mn-ea"/>
                          <a:cs typeface="Courier New" panose="02070309020205020404" pitchFamily="49" charset="0"/>
                        </a:rPr>
                        <a:t>"</a:t>
                      </a:r>
                      <a:r>
                        <a:rPr lang="en-US" sz="1000" b="0" i="0" baseline="0" dirty="0">
                          <a:latin typeface="Courier New" panose="02070309020205020404" pitchFamily="49" charset="0"/>
                          <a:cs typeface="Courier New" panose="02070309020205020404" pitchFamily="49" charset="0"/>
                        </a:rPr>
                        <a:t>&lt;hosts&gt;</a:t>
                      </a:r>
                      <a:r>
                        <a:rPr lang="fr-FR" sz="1000" b="0" i="0" kern="1200" dirty="0">
                          <a:solidFill>
                            <a:schemeClr val="tx1"/>
                          </a:solidFill>
                          <a:effectLst/>
                          <a:latin typeface="Courier New" panose="02070309020205020404" pitchFamily="49" charset="0"/>
                          <a:ea typeface="+mn-ea"/>
                          <a:cs typeface="Courier New" panose="02070309020205020404" pitchFamily="49" charset="0"/>
                        </a:rPr>
                        <a:t>"</a:t>
                      </a:r>
                      <a:r>
                        <a:rPr lang="en-US" sz="1000" b="0" i="0" baseline="0" dirty="0">
                          <a:latin typeface="Courier New" panose="02070309020205020404" pitchFamily="49" charset="0"/>
                          <a:cs typeface="Courier New" panose="02070309020205020404" pitchFamily="49" charset="0"/>
                        </a:rPr>
                        <a:t> &lt;arguments&gt;</a:t>
                      </a:r>
                      <a:endParaRPr lang="en-US" sz="1000" b="0" i="0" baseline="0" dirty="0">
                        <a:latin typeface="+mn-lt"/>
                        <a:cs typeface="Courier New" panose="02070309020205020404" pitchFamily="49" charset="0"/>
                      </a:endParaRPr>
                    </a:p>
                  </a:txBody>
                  <a:tcPr marL="121920" marR="121920" marT="60960" marB="60960" anchor="ctr">
                    <a:lnL w="6350" cap="flat" cmpd="sng" algn="ctr">
                      <a:solidFill>
                        <a:srgbClr val="FF6D43"/>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60004775"/>
                  </a:ext>
                </a:extLst>
              </a:tr>
              <a:tr h="745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tx1"/>
                          </a:solidFill>
                        </a:rPr>
                        <a:t>Linux</a:t>
                      </a:r>
                      <a:endParaRPr lang="en-US" sz="1000" dirty="0">
                        <a:solidFill>
                          <a:schemeClr val="accent1"/>
                        </a:solidFill>
                        <a:effectLst/>
                        <a:latin typeface="+mn-lt"/>
                        <a:cs typeface="Courier New" panose="02070309020205020404" pitchFamily="49" charset="0"/>
                      </a:endParaRP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/opt/safekit/ </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/var/safekit/</a:t>
                      </a:r>
                      <a:endParaRPr lang="en-US" sz="10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fr-FR" sz="1000" b="0" i="0" baseline="0" dirty="0">
                          <a:latin typeface="+mn-lt"/>
                          <a:cs typeface="Courier New" pitchFamily="49" charset="0"/>
                        </a:rPr>
                        <a:t>root</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fr-FR" sz="1000" b="0" i="0" baseline="0" dirty="0">
                          <a:latin typeface="+mn-lt"/>
                          <a:cs typeface="Courier New" pitchFamily="49" charset="0"/>
                        </a:rPr>
                        <a:t>safekit user (safewebserver)</a:t>
                      </a:r>
                      <a:endParaRPr lang="fr-FR" sz="1000" dirty="0"/>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86395124"/>
                  </a:ext>
                </a:extLst>
              </a:tr>
            </a:tbl>
          </a:graphicData>
        </a:graphic>
      </p:graphicFrame>
      <p:pic>
        <p:nvPicPr>
          <p:cNvPr id="12" name="cli-3">
            <a:hlinkClick r:id="" action="ppaction://media"/>
            <a:extLst>
              <a:ext uri="{FF2B5EF4-FFF2-40B4-BE49-F238E27FC236}">
                <a16:creationId xmlns:a16="http://schemas.microsoft.com/office/drawing/2014/main" id="{019C0F6F-7952-F673-1340-0ABF21B2A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0925" y="6370637"/>
            <a:ext cx="487363" cy="487363"/>
          </a:xfrm>
          <a:prstGeom prst="rect">
            <a:avLst/>
          </a:prstGeom>
        </p:spPr>
      </p:pic>
    </p:spTree>
    <p:extLst>
      <p:ext uri="{BB962C8B-B14F-4D97-AF65-F5344CB8AC3E}">
        <p14:creationId xmlns:p14="http://schemas.microsoft.com/office/powerpoint/2010/main" val="2922441873"/>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1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0BD1AA-AF14-CB83-3969-BCD96381739A}"/>
              </a:ext>
            </a:extLst>
          </p:cNvPr>
          <p:cNvSpPr>
            <a:spLocks noGrp="1"/>
          </p:cNvSpPr>
          <p:nvPr>
            <p:ph type="body" sz="quarter" idx="10"/>
          </p:nvPr>
        </p:nvSpPr>
        <p:spPr/>
        <p:txBody>
          <a:bodyPr/>
          <a:lstStyle/>
          <a:p>
            <a:r>
              <a:rPr lang="fr-FR" dirty="0"/>
              <a:t>Configure the </a:t>
            </a:r>
            <a:r>
              <a:rPr lang="fr-FR" dirty="0" err="1"/>
              <a:t>SafeKit</a:t>
            </a:r>
            <a:r>
              <a:rPr lang="fr-FR" dirty="0"/>
              <a:t> Cluster</a:t>
            </a:r>
          </a:p>
        </p:txBody>
      </p:sp>
      <p:sp>
        <p:nvSpPr>
          <p:cNvPr id="3" name="Espace réservé du texte 2">
            <a:extLst>
              <a:ext uri="{FF2B5EF4-FFF2-40B4-BE49-F238E27FC236}">
                <a16:creationId xmlns:a16="http://schemas.microsoft.com/office/drawing/2014/main" id="{B8A90699-F516-CC65-F316-364283B9F843}"/>
              </a:ext>
            </a:extLst>
          </p:cNvPr>
          <p:cNvSpPr>
            <a:spLocks noGrp="1"/>
          </p:cNvSpPr>
          <p:nvPr>
            <p:ph type="body" sz="quarter" idx="16"/>
          </p:nvPr>
        </p:nvSpPr>
        <p:spPr/>
        <p:txBody>
          <a:bodyPr/>
          <a:lstStyle/>
          <a:p>
            <a:endParaRPr lang="fr-FR"/>
          </a:p>
        </p:txBody>
      </p:sp>
      <p:pic>
        <p:nvPicPr>
          <p:cNvPr id="4" name="cli-4">
            <a:hlinkClick r:id="" action="ppaction://media"/>
            <a:extLst>
              <a:ext uri="{FF2B5EF4-FFF2-40B4-BE49-F238E27FC236}">
                <a16:creationId xmlns:a16="http://schemas.microsoft.com/office/drawing/2014/main" id="{8B9860FB-D0DD-6044-BD17-AE79AA33F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1108" y="6326533"/>
            <a:ext cx="487363" cy="487363"/>
          </a:xfrm>
          <a:prstGeom prst="rect">
            <a:avLst/>
          </a:prstGeom>
        </p:spPr>
      </p:pic>
    </p:spTree>
    <p:extLst>
      <p:ext uri="{BB962C8B-B14F-4D97-AF65-F5344CB8AC3E}">
        <p14:creationId xmlns:p14="http://schemas.microsoft.com/office/powerpoint/2010/main" val="29408636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37013A90-18EC-4BA8-8737-47A25DDF81B4}"/>
              </a:ext>
            </a:extLst>
          </p:cNvPr>
          <p:cNvSpPr>
            <a:spLocks noGrp="1"/>
          </p:cNvSpPr>
          <p:nvPr>
            <p:ph type="body" sz="quarter" idx="13"/>
          </p:nvPr>
        </p:nvSpPr>
        <p:spPr/>
        <p:txBody>
          <a:bodyPr/>
          <a:lstStyle/>
          <a:p>
            <a:pPr marL="0" indent="0">
              <a:buNone/>
            </a:pPr>
            <a:r>
              <a:rPr lang="fr-FR" sz="1400" dirty="0">
                <a:solidFill>
                  <a:schemeClr val="accent1"/>
                </a:solidFill>
              </a:rPr>
              <a:t>Edit the cluster configuration on node1</a:t>
            </a:r>
          </a:p>
        </p:txBody>
      </p:sp>
      <p:sp>
        <p:nvSpPr>
          <p:cNvPr id="16" name="Espace réservé du texte 15">
            <a:extLst>
              <a:ext uri="{FF2B5EF4-FFF2-40B4-BE49-F238E27FC236}">
                <a16:creationId xmlns:a16="http://schemas.microsoft.com/office/drawing/2014/main" id="{F002FA30-5D95-49CF-AD32-BD42CC1C5B90}"/>
              </a:ext>
            </a:extLst>
          </p:cNvPr>
          <p:cNvSpPr>
            <a:spLocks noGrp="1"/>
          </p:cNvSpPr>
          <p:nvPr>
            <p:ph type="body" sz="quarter" idx="26"/>
          </p:nvPr>
        </p:nvSpPr>
        <p:spPr/>
        <p:txBody>
          <a:bodyPr/>
          <a:lstStyle/>
          <a:p>
            <a:pPr marL="0" indent="0">
              <a:buNone/>
            </a:pPr>
            <a:r>
              <a:rPr lang="en-US" sz="1400" dirty="0">
                <a:solidFill>
                  <a:srgbClr val="002D3C"/>
                </a:solidFill>
              </a:rPr>
              <a:t>Apply it on node1 and node2</a:t>
            </a:r>
          </a:p>
        </p:txBody>
      </p:sp>
      <p:sp>
        <p:nvSpPr>
          <p:cNvPr id="17" name="Espace réservé du texte 16">
            <a:extLst>
              <a:ext uri="{FF2B5EF4-FFF2-40B4-BE49-F238E27FC236}">
                <a16:creationId xmlns:a16="http://schemas.microsoft.com/office/drawing/2014/main" id="{09536AC4-3ED4-4D1E-B6D3-93BC423F8C12}"/>
              </a:ext>
            </a:extLst>
          </p:cNvPr>
          <p:cNvSpPr>
            <a:spLocks noGrp="1"/>
          </p:cNvSpPr>
          <p:nvPr>
            <p:ph type="body" sz="quarter" idx="28"/>
          </p:nvPr>
        </p:nvSpPr>
        <p:spPr/>
        <p:txBody>
          <a:bodyPr/>
          <a:lstStyle/>
          <a:p>
            <a:pPr marL="0" indent="0">
              <a:buNone/>
            </a:pPr>
            <a:r>
              <a:rPr lang="en-US" sz="1400" dirty="0">
                <a:solidFill>
                  <a:schemeClr val="bg1">
                    <a:lumMod val="50000"/>
                  </a:schemeClr>
                </a:solidFill>
              </a:rPr>
              <a:t>Check the result</a:t>
            </a:r>
          </a:p>
        </p:txBody>
      </p:sp>
      <p:sp>
        <p:nvSpPr>
          <p:cNvPr id="24" name="Espace réservé du texte 23">
            <a:extLst>
              <a:ext uri="{FF2B5EF4-FFF2-40B4-BE49-F238E27FC236}">
                <a16:creationId xmlns:a16="http://schemas.microsoft.com/office/drawing/2014/main" id="{A36AFD14-150E-1691-B3F7-B2DF4735E3C3}"/>
              </a:ext>
            </a:extLst>
          </p:cNvPr>
          <p:cNvSpPr>
            <a:spLocks noGrp="1"/>
          </p:cNvSpPr>
          <p:nvPr>
            <p:ph type="body" sz="quarter" idx="35"/>
          </p:nvPr>
        </p:nvSpPr>
        <p:spPr>
          <a:xfrm>
            <a:off x="961866" y="1816318"/>
            <a:ext cx="182742" cy="574453"/>
          </a:xfrm>
        </p:spPr>
        <p:txBody>
          <a:bodyPr/>
          <a:lstStyle/>
          <a:p>
            <a:r>
              <a:rPr lang="fr-FR" dirty="0"/>
              <a:t>1</a:t>
            </a:r>
          </a:p>
        </p:txBody>
      </p:sp>
      <p:sp>
        <p:nvSpPr>
          <p:cNvPr id="25" name="Espace réservé du texte 24">
            <a:extLst>
              <a:ext uri="{FF2B5EF4-FFF2-40B4-BE49-F238E27FC236}">
                <a16:creationId xmlns:a16="http://schemas.microsoft.com/office/drawing/2014/main" id="{28660213-F580-1867-24F9-420B5B7E396F}"/>
              </a:ext>
            </a:extLst>
          </p:cNvPr>
          <p:cNvSpPr>
            <a:spLocks noGrp="1"/>
          </p:cNvSpPr>
          <p:nvPr>
            <p:ph type="body" sz="quarter" idx="36"/>
          </p:nvPr>
        </p:nvSpPr>
        <p:spPr>
          <a:xfrm>
            <a:off x="912173" y="3473746"/>
            <a:ext cx="282130" cy="574453"/>
          </a:xfrm>
        </p:spPr>
        <p:txBody>
          <a:bodyPr/>
          <a:lstStyle/>
          <a:p>
            <a:r>
              <a:rPr lang="fr-FR" dirty="0"/>
              <a:t>2</a:t>
            </a:r>
          </a:p>
        </p:txBody>
      </p:sp>
      <p:sp>
        <p:nvSpPr>
          <p:cNvPr id="26" name="Espace réservé du texte 25">
            <a:extLst>
              <a:ext uri="{FF2B5EF4-FFF2-40B4-BE49-F238E27FC236}">
                <a16:creationId xmlns:a16="http://schemas.microsoft.com/office/drawing/2014/main" id="{A7247097-CCCF-DFF6-7137-E0F87EA6561D}"/>
              </a:ext>
            </a:extLst>
          </p:cNvPr>
          <p:cNvSpPr>
            <a:spLocks noGrp="1"/>
          </p:cNvSpPr>
          <p:nvPr>
            <p:ph type="body" sz="quarter" idx="37"/>
          </p:nvPr>
        </p:nvSpPr>
        <p:spPr>
          <a:xfrm>
            <a:off x="914578" y="5131174"/>
            <a:ext cx="277320" cy="574453"/>
          </a:xfrm>
        </p:spPr>
        <p:txBody>
          <a:bodyPr/>
          <a:lstStyle/>
          <a:p>
            <a:r>
              <a:rPr lang="fr-FR" dirty="0"/>
              <a:t>3</a:t>
            </a:r>
          </a:p>
        </p:txBody>
      </p:sp>
      <p:sp>
        <p:nvSpPr>
          <p:cNvPr id="13" name="Titre 12">
            <a:extLst>
              <a:ext uri="{FF2B5EF4-FFF2-40B4-BE49-F238E27FC236}">
                <a16:creationId xmlns:a16="http://schemas.microsoft.com/office/drawing/2014/main" id="{400900E5-A94B-4FBD-8546-E32271A5CD39}"/>
              </a:ext>
            </a:extLst>
          </p:cNvPr>
          <p:cNvSpPr>
            <a:spLocks noGrp="1"/>
          </p:cNvSpPr>
          <p:nvPr>
            <p:ph type="title"/>
          </p:nvPr>
        </p:nvSpPr>
        <p:spPr/>
        <p:txBody>
          <a:bodyPr/>
          <a:lstStyle/>
          <a:p>
            <a:r>
              <a:rPr lang="en-US" dirty="0"/>
              <a:t>Scenario of the following slides</a:t>
            </a:r>
            <a:endParaRPr lang="en-GB" dirty="0"/>
          </a:p>
        </p:txBody>
      </p:sp>
      <p:sp>
        <p:nvSpPr>
          <p:cNvPr id="15" name="Espace réservé du texte 14">
            <a:extLst>
              <a:ext uri="{FF2B5EF4-FFF2-40B4-BE49-F238E27FC236}">
                <a16:creationId xmlns:a16="http://schemas.microsoft.com/office/drawing/2014/main" id="{811A8951-1B7C-468D-8498-289AAA633018}"/>
              </a:ext>
            </a:extLst>
          </p:cNvPr>
          <p:cNvSpPr>
            <a:spLocks noGrp="1"/>
          </p:cNvSpPr>
          <p:nvPr>
            <p:ph type="body" sz="quarter" idx="10"/>
          </p:nvPr>
        </p:nvSpPr>
        <p:spPr/>
        <p:txBody>
          <a:bodyPr/>
          <a:lstStyle/>
          <a:p>
            <a:endParaRPr lang="en-GB" dirty="0"/>
          </a:p>
        </p:txBody>
      </p:sp>
      <p:pic>
        <p:nvPicPr>
          <p:cNvPr id="2" name="cli-5">
            <a:hlinkClick r:id="" action="ppaction://media"/>
            <a:extLst>
              <a:ext uri="{FF2B5EF4-FFF2-40B4-BE49-F238E27FC236}">
                <a16:creationId xmlns:a16="http://schemas.microsoft.com/office/drawing/2014/main" id="{013C1397-713F-5ABB-2E74-B09D467E8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0986" y="6215959"/>
            <a:ext cx="487363" cy="487363"/>
          </a:xfrm>
          <a:prstGeom prst="rect">
            <a:avLst/>
          </a:prstGeom>
        </p:spPr>
      </p:pic>
    </p:spTree>
    <p:extLst>
      <p:ext uri="{BB962C8B-B14F-4D97-AF65-F5344CB8AC3E}">
        <p14:creationId xmlns:p14="http://schemas.microsoft.com/office/powerpoint/2010/main" val="2265317728"/>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E1937E7-748C-4B5D-AE90-07222051922D}"/>
              </a:ext>
            </a:extLst>
          </p:cNvPr>
          <p:cNvSpPr>
            <a:spLocks noGrp="1"/>
          </p:cNvSpPr>
          <p:nvPr>
            <p:ph type="body" sz="quarter" idx="13"/>
          </p:nvPr>
        </p:nvSpPr>
        <p:spPr/>
        <p:txBody>
          <a:bodyPr/>
          <a:lstStyle/>
          <a:p>
            <a:pPr>
              <a:lnSpc>
                <a:spcPct val="150000"/>
              </a:lnSpc>
            </a:pPr>
            <a:r>
              <a:rPr lang="en-GB" sz="1400" dirty="0">
                <a:latin typeface="+mn-lt"/>
              </a:rPr>
              <a:t>Step 1/3  on node1</a:t>
            </a:r>
          </a:p>
          <a:p>
            <a:pPr>
              <a:lnSpc>
                <a:spcPct val="150000"/>
              </a:lnSpc>
            </a:pPr>
            <a:endParaRPr lang="en-GB" sz="1600" dirty="0">
              <a:latin typeface="+mn-lt"/>
            </a:endParaRPr>
          </a:p>
          <a:p>
            <a:pPr>
              <a:lnSpc>
                <a:spcPct val="150000"/>
              </a:lnSpc>
            </a:pPr>
            <a:r>
              <a:rPr lang="en-US" sz="1200" dirty="0">
                <a:latin typeface="+mn-lt"/>
              </a:rPr>
              <a:t>Edit the cluster configuration</a:t>
            </a:r>
          </a:p>
        </p:txBody>
      </p:sp>
      <p:sp>
        <p:nvSpPr>
          <p:cNvPr id="10" name="Espace réservé du texte 9">
            <a:extLst>
              <a:ext uri="{FF2B5EF4-FFF2-40B4-BE49-F238E27FC236}">
                <a16:creationId xmlns:a16="http://schemas.microsoft.com/office/drawing/2014/main" id="{EA31685D-6315-4068-B0B7-127100782EA4}"/>
              </a:ext>
            </a:extLst>
          </p:cNvPr>
          <p:cNvSpPr>
            <a:spLocks noGrp="1"/>
          </p:cNvSpPr>
          <p:nvPr>
            <p:ph type="body" sz="quarter" idx="26"/>
          </p:nvPr>
        </p:nvSpPr>
        <p:spPr/>
        <p:txBody>
          <a:bodyPr/>
          <a:lstStyle/>
          <a:p>
            <a:pPr marL="457189" indent="-457189">
              <a:lnSpc>
                <a:spcPct val="150000"/>
              </a:lnSpc>
              <a:buFont typeface="+mj-lt"/>
              <a:buAutoNum type="arabicPeriod"/>
            </a:pPr>
            <a:r>
              <a:rPr lang="en-US" sz="1400" dirty="0"/>
              <a:t>Log in as administrator/root on node 1</a:t>
            </a:r>
          </a:p>
          <a:p>
            <a:pPr marL="457189" indent="-457189">
              <a:lnSpc>
                <a:spcPct val="150000"/>
              </a:lnSpc>
              <a:buFont typeface="+mj-lt"/>
              <a:buAutoNum type="arabicPeriod"/>
            </a:pPr>
            <a:r>
              <a:rPr lang="en-US" sz="1400" dirty="0"/>
              <a:t>Open a system console (PowerShell, shell,…) </a:t>
            </a:r>
          </a:p>
          <a:p>
            <a:pPr marL="457189" indent="-457189">
              <a:lnSpc>
                <a:spcPct val="150000"/>
              </a:lnSpc>
              <a:buFont typeface="+mj-lt"/>
              <a:buAutoNum type="arabicPeriod"/>
            </a:pPr>
            <a:r>
              <a:rPr lang="en-US" sz="1400" dirty="0"/>
              <a:t>Edit </a:t>
            </a:r>
            <a:r>
              <a:rPr lang="en-US" sz="1400" dirty="0">
                <a:solidFill>
                  <a:srgbClr val="FF6D43"/>
                </a:solidFill>
              </a:rPr>
              <a:t>SAFEVAR/cluster/cluster.xml</a:t>
            </a:r>
          </a:p>
          <a:p>
            <a:pPr lvl="2">
              <a:spcAft>
                <a:spcPts val="267"/>
              </a:spcAft>
              <a:buNone/>
              <a:tabLst>
                <a:tab pos="11359867" algn="r"/>
              </a:tabLst>
              <a:defRPr/>
            </a:pPr>
            <a:r>
              <a:rPr lang="fr-FR" sz="1200" kern="0" dirty="0">
                <a:latin typeface="+mn-lt"/>
                <a:cs typeface="Courier New" pitchFamily="49" charset="0"/>
              </a:rPr>
              <a:t>&lt;cluster&gt;</a:t>
            </a:r>
          </a:p>
          <a:p>
            <a:pPr marL="414518" lvl="2" indent="0">
              <a:spcAft>
                <a:spcPts val="267"/>
              </a:spcAft>
              <a:buNone/>
              <a:tabLst>
                <a:tab pos="11359867" algn="r"/>
              </a:tabLst>
              <a:defRPr/>
            </a:pPr>
            <a:r>
              <a:rPr lang="fr-FR" sz="1200" kern="0" dirty="0">
                <a:latin typeface="+mn-lt"/>
                <a:cs typeface="Courier New" pitchFamily="49" charset="0"/>
              </a:rPr>
              <a:t> &lt;</a:t>
            </a:r>
            <a:r>
              <a:rPr lang="fr-FR" sz="1200" kern="0" dirty="0" err="1">
                <a:latin typeface="+mn-lt"/>
                <a:cs typeface="Courier New" pitchFamily="49" charset="0"/>
              </a:rPr>
              <a:t>lans</a:t>
            </a:r>
            <a:r>
              <a:rPr lang="fr-FR" sz="1200" kern="0" dirty="0">
                <a:latin typeface="+mn-lt"/>
                <a:cs typeface="Courier New" pitchFamily="49" charset="0"/>
              </a:rPr>
              <a:t>&gt;</a:t>
            </a:r>
          </a:p>
          <a:p>
            <a:pPr marL="414518" lvl="2" indent="0">
              <a:spcAft>
                <a:spcPts val="267"/>
              </a:spcAft>
              <a:buNone/>
              <a:tabLst>
                <a:tab pos="11359867" algn="r"/>
              </a:tabLst>
              <a:defRPr/>
            </a:pPr>
            <a:r>
              <a:rPr lang="fr-FR" sz="1200" kern="0" dirty="0">
                <a:latin typeface="+mn-lt"/>
                <a:cs typeface="Courier New" pitchFamily="49" charset="0"/>
              </a:rPr>
              <a:t>   &lt;</a:t>
            </a:r>
            <a:r>
              <a:rPr lang="fr-FR" sz="1200" kern="0" dirty="0" err="1">
                <a:latin typeface="+mn-lt"/>
                <a:cs typeface="Courier New" pitchFamily="49" charset="0"/>
              </a:rPr>
              <a:t>lan</a:t>
            </a:r>
            <a:r>
              <a:rPr lang="fr-FR" sz="1200" kern="0" dirty="0">
                <a:latin typeface="+mn-lt"/>
                <a:cs typeface="Courier New" pitchFamily="49" charset="0"/>
              </a:rPr>
              <a:t> </a:t>
            </a:r>
            <a:r>
              <a:rPr lang="fr-FR" sz="1200" kern="0" dirty="0" err="1">
                <a:latin typeface="+mn-lt"/>
                <a:cs typeface="Courier New" pitchFamily="49" charset="0"/>
              </a:rPr>
              <a:t>name</a:t>
            </a:r>
            <a:r>
              <a:rPr lang="fr-FR" sz="1200" kern="0" dirty="0">
                <a:latin typeface="+mn-lt"/>
                <a:cs typeface="Courier New" pitchFamily="49" charset="0"/>
              </a:rPr>
              <a:t>="default"&gt; </a:t>
            </a:r>
            <a:r>
              <a:rPr lang="en-US" sz="1200" kern="0" dirty="0">
                <a:latin typeface="+mn-lt"/>
                <a:cs typeface="Courier New" pitchFamily="49" charset="0"/>
              </a:rPr>
              <a:t>	  </a:t>
            </a:r>
          </a:p>
          <a:p>
            <a:pPr lvl="2">
              <a:spcAft>
                <a:spcPts val="267"/>
              </a:spcAft>
              <a:buNone/>
              <a:tabLst>
                <a:tab pos="11359867" algn="r"/>
              </a:tabLst>
              <a:defRPr/>
            </a:pPr>
            <a:r>
              <a:rPr lang="en-US" sz="1200" kern="0" dirty="0">
                <a:latin typeface="+mn-lt"/>
                <a:cs typeface="Courier New" pitchFamily="49" charset="0"/>
              </a:rPr>
              <a:t>      &lt;node name=</a:t>
            </a:r>
            <a:r>
              <a:rPr lang="fr-FR" sz="1200" kern="0" dirty="0">
                <a:latin typeface="+mn-lt"/>
                <a:cs typeface="Courier New" pitchFamily="49" charset="0"/>
              </a:rPr>
              <a:t>"</a:t>
            </a:r>
            <a:r>
              <a:rPr lang="en-US" sz="1200" kern="0" dirty="0">
                <a:latin typeface="+mn-lt"/>
                <a:cs typeface="Courier New" pitchFamily="49" charset="0"/>
              </a:rPr>
              <a:t>node1" </a:t>
            </a:r>
            <a:r>
              <a:rPr lang="en-US" sz="1200" kern="0" dirty="0" err="1">
                <a:latin typeface="+mn-lt"/>
                <a:cs typeface="Courier New" pitchFamily="49" charset="0"/>
              </a:rPr>
              <a:t>addr</a:t>
            </a:r>
            <a:r>
              <a:rPr lang="en-US" sz="1200" kern="0" dirty="0">
                <a:latin typeface="+mn-lt"/>
                <a:cs typeface="Courier New" pitchFamily="49" charset="0"/>
              </a:rPr>
              <a:t>="172.24.199.107"/&gt;</a:t>
            </a:r>
          </a:p>
          <a:p>
            <a:pPr lvl="2">
              <a:spcAft>
                <a:spcPts val="267"/>
              </a:spcAft>
              <a:buNone/>
              <a:tabLst>
                <a:tab pos="11359867" algn="r"/>
              </a:tabLst>
              <a:defRPr/>
            </a:pPr>
            <a:r>
              <a:rPr lang="en-US" sz="1200" kern="0" dirty="0">
                <a:latin typeface="+mn-lt"/>
                <a:cs typeface="Courier New" pitchFamily="49" charset="0"/>
              </a:rPr>
              <a:t>      &lt;node name=</a:t>
            </a:r>
            <a:r>
              <a:rPr lang="fr-FR" sz="1200" kern="0" dirty="0">
                <a:latin typeface="+mn-lt"/>
                <a:cs typeface="Courier New" pitchFamily="49" charset="0"/>
              </a:rPr>
              <a:t>"</a:t>
            </a:r>
            <a:r>
              <a:rPr lang="en-US" sz="1200" kern="0" dirty="0">
                <a:latin typeface="+mn-lt"/>
                <a:cs typeface="Courier New" pitchFamily="49" charset="0"/>
              </a:rPr>
              <a:t>node2" </a:t>
            </a:r>
            <a:r>
              <a:rPr lang="en-US" sz="1200" kern="0" dirty="0" err="1">
                <a:latin typeface="+mn-lt"/>
                <a:cs typeface="Courier New" pitchFamily="49" charset="0"/>
              </a:rPr>
              <a:t>addr</a:t>
            </a:r>
            <a:r>
              <a:rPr lang="en-US" sz="1200" kern="0" dirty="0">
                <a:latin typeface="+mn-lt"/>
                <a:cs typeface="Courier New" pitchFamily="49" charset="0"/>
              </a:rPr>
              <a:t>="172.24.199.108"/&gt;</a:t>
            </a:r>
          </a:p>
          <a:p>
            <a:pPr lvl="2">
              <a:spcAft>
                <a:spcPts val="267"/>
              </a:spcAft>
              <a:buNone/>
              <a:tabLst>
                <a:tab pos="11359867" algn="r"/>
              </a:tabLst>
              <a:defRPr/>
            </a:pPr>
            <a:r>
              <a:rPr lang="en-US" sz="1200" kern="0" dirty="0">
                <a:latin typeface="+mn-lt"/>
                <a:cs typeface="Courier New" pitchFamily="49" charset="0"/>
              </a:rPr>
              <a:t>  &lt;/</a:t>
            </a:r>
            <a:r>
              <a:rPr lang="en-US" sz="1200" kern="0" dirty="0" err="1">
                <a:latin typeface="+mn-lt"/>
                <a:cs typeface="Courier New" pitchFamily="49" charset="0"/>
              </a:rPr>
              <a:t>lan</a:t>
            </a:r>
            <a:r>
              <a:rPr lang="en-US" sz="1200" kern="0" dirty="0">
                <a:latin typeface="+mn-lt"/>
                <a:cs typeface="Courier New" pitchFamily="49" charset="0"/>
              </a:rPr>
              <a:t>&gt;</a:t>
            </a:r>
          </a:p>
          <a:p>
            <a:pPr lvl="2">
              <a:spcAft>
                <a:spcPts val="267"/>
              </a:spcAft>
              <a:buNone/>
              <a:tabLst>
                <a:tab pos="11359867" algn="r"/>
              </a:tabLst>
              <a:defRPr/>
            </a:pPr>
            <a:r>
              <a:rPr lang="fr-FR" sz="1200" dirty="0">
                <a:solidFill>
                  <a:srgbClr val="FF6D43"/>
                </a:solidFill>
                <a:latin typeface="+mn-lt"/>
              </a:rPr>
              <a:t> &lt;!– </a:t>
            </a:r>
            <a:r>
              <a:rPr lang="fr-FR" sz="1200" dirty="0" err="1">
                <a:solidFill>
                  <a:srgbClr val="FF6D43"/>
                </a:solidFill>
                <a:latin typeface="+mn-lt"/>
              </a:rPr>
              <a:t>Optional</a:t>
            </a:r>
            <a:r>
              <a:rPr lang="fr-FR" sz="1200" dirty="0">
                <a:solidFill>
                  <a:srgbClr val="FF6D43"/>
                </a:solidFill>
                <a:latin typeface="+mn-lt"/>
              </a:rPr>
              <a:t>. 2</a:t>
            </a:r>
            <a:r>
              <a:rPr lang="fr-FR" sz="1200" baseline="30000" dirty="0">
                <a:solidFill>
                  <a:srgbClr val="FF6D43"/>
                </a:solidFill>
                <a:latin typeface="+mn-lt"/>
              </a:rPr>
              <a:t>nd</a:t>
            </a:r>
            <a:r>
              <a:rPr lang="fr-FR" sz="1200" dirty="0">
                <a:solidFill>
                  <a:srgbClr val="FF6D43"/>
                </a:solidFill>
                <a:latin typeface="+mn-lt"/>
              </a:rPr>
              <a:t> network </a:t>
            </a:r>
            <a:r>
              <a:rPr lang="fr-FR" sz="1200" dirty="0" err="1">
                <a:solidFill>
                  <a:srgbClr val="FF6D43"/>
                </a:solidFill>
                <a:latin typeface="+mn-lt"/>
              </a:rPr>
              <a:t>dedicated</a:t>
            </a:r>
            <a:r>
              <a:rPr lang="fr-FR" sz="1200" dirty="0">
                <a:solidFill>
                  <a:srgbClr val="FF6D43"/>
                </a:solidFill>
                <a:latin typeface="+mn-lt"/>
              </a:rPr>
              <a:t> to </a:t>
            </a:r>
            <a:r>
              <a:rPr lang="fr-FR" sz="1200" dirty="0" err="1">
                <a:solidFill>
                  <a:srgbClr val="FF6D43"/>
                </a:solidFill>
                <a:latin typeface="+mn-lt"/>
              </a:rPr>
              <a:t>replication</a:t>
            </a:r>
            <a:r>
              <a:rPr lang="fr-FR" sz="1200" dirty="0">
                <a:solidFill>
                  <a:srgbClr val="FF6D43"/>
                </a:solidFill>
                <a:latin typeface="+mn-lt"/>
              </a:rPr>
              <a:t> communications --&gt;</a:t>
            </a:r>
            <a:endParaRPr lang="en-US" sz="1200" kern="0" dirty="0">
              <a:solidFill>
                <a:srgbClr val="FF6D43"/>
              </a:solidFill>
              <a:latin typeface="+mn-lt"/>
              <a:cs typeface="Courier New" pitchFamily="49" charset="0"/>
            </a:endParaRPr>
          </a:p>
          <a:p>
            <a:pPr lvl="2">
              <a:spcAft>
                <a:spcPts val="267"/>
              </a:spcAft>
              <a:buNone/>
              <a:tabLst>
                <a:tab pos="11359867" algn="r"/>
              </a:tabLst>
              <a:defRPr/>
            </a:pPr>
            <a:r>
              <a:rPr lang="en-US" sz="1200" kern="0" dirty="0">
                <a:latin typeface="+mn-lt"/>
                <a:cs typeface="Courier New" pitchFamily="49" charset="0"/>
              </a:rPr>
              <a:t>  &lt;</a:t>
            </a:r>
            <a:r>
              <a:rPr lang="en-US" sz="1200" kern="0" dirty="0" err="1">
                <a:latin typeface="+mn-lt"/>
                <a:cs typeface="Courier New" pitchFamily="49" charset="0"/>
              </a:rPr>
              <a:t>lan</a:t>
            </a:r>
            <a:r>
              <a:rPr lang="en-US" sz="1200" kern="0" dirty="0">
                <a:latin typeface="+mn-lt"/>
                <a:cs typeface="Courier New" pitchFamily="49" charset="0"/>
              </a:rPr>
              <a:t> name="private"&gt; </a:t>
            </a:r>
          </a:p>
          <a:p>
            <a:pPr lvl="2">
              <a:spcAft>
                <a:spcPts val="267"/>
              </a:spcAft>
              <a:buNone/>
              <a:tabLst>
                <a:tab pos="11359867" algn="r"/>
              </a:tabLst>
              <a:defRPr/>
            </a:pPr>
            <a:r>
              <a:rPr lang="fr-FR" sz="1200" kern="0" dirty="0">
                <a:latin typeface="+mn-lt"/>
                <a:cs typeface="Courier New" pitchFamily="49" charset="0"/>
              </a:rPr>
              <a:t>      &lt;</a:t>
            </a:r>
            <a:r>
              <a:rPr lang="fr-FR" sz="1200" kern="0" dirty="0" err="1">
                <a:latin typeface="+mn-lt"/>
                <a:cs typeface="Courier New" pitchFamily="49" charset="0"/>
              </a:rPr>
              <a:t>node</a:t>
            </a:r>
            <a:r>
              <a:rPr lang="fr-FR" sz="1200" kern="0" dirty="0">
                <a:latin typeface="+mn-lt"/>
                <a:cs typeface="Courier New" pitchFamily="49" charset="0"/>
              </a:rPr>
              <a:t> </a:t>
            </a:r>
            <a:r>
              <a:rPr lang="fr-FR" sz="1200" kern="0" dirty="0" err="1">
                <a:latin typeface="+mn-lt"/>
                <a:cs typeface="Courier New" pitchFamily="49" charset="0"/>
              </a:rPr>
              <a:t>name</a:t>
            </a:r>
            <a:r>
              <a:rPr lang="fr-FR" sz="1200" kern="0" dirty="0">
                <a:latin typeface="+mn-lt"/>
                <a:cs typeface="Courier New" pitchFamily="49" charset="0"/>
              </a:rPr>
              <a:t>="node1" </a:t>
            </a:r>
            <a:r>
              <a:rPr lang="fr-FR" sz="1200" kern="0" dirty="0" err="1">
                <a:latin typeface="+mn-lt"/>
                <a:cs typeface="Courier New" pitchFamily="49" charset="0"/>
              </a:rPr>
              <a:t>addr</a:t>
            </a:r>
            <a:r>
              <a:rPr lang="fr-FR" sz="1200" kern="0" dirty="0">
                <a:latin typeface="+mn-lt"/>
                <a:cs typeface="Courier New" pitchFamily="49" charset="0"/>
              </a:rPr>
              <a:t>="10.0.0.107"/&gt;</a:t>
            </a:r>
          </a:p>
          <a:p>
            <a:pPr lvl="2">
              <a:spcAft>
                <a:spcPts val="267"/>
              </a:spcAft>
              <a:buNone/>
              <a:tabLst>
                <a:tab pos="11359867" algn="r"/>
              </a:tabLst>
              <a:defRPr/>
            </a:pPr>
            <a:r>
              <a:rPr lang="fr-FR" sz="1200" kern="0" dirty="0">
                <a:latin typeface="+mn-lt"/>
                <a:cs typeface="Courier New" pitchFamily="49" charset="0"/>
              </a:rPr>
              <a:t>      &lt;</a:t>
            </a:r>
            <a:r>
              <a:rPr lang="fr-FR" sz="1200" kern="0" dirty="0" err="1">
                <a:latin typeface="+mn-lt"/>
                <a:cs typeface="Courier New" pitchFamily="49" charset="0"/>
              </a:rPr>
              <a:t>node</a:t>
            </a:r>
            <a:r>
              <a:rPr lang="fr-FR" sz="1200" kern="0" dirty="0">
                <a:latin typeface="+mn-lt"/>
                <a:cs typeface="Courier New" pitchFamily="49" charset="0"/>
              </a:rPr>
              <a:t> </a:t>
            </a:r>
            <a:r>
              <a:rPr lang="fr-FR" sz="1200" kern="0" dirty="0" err="1">
                <a:latin typeface="+mn-lt"/>
                <a:cs typeface="Courier New" pitchFamily="49" charset="0"/>
              </a:rPr>
              <a:t>name</a:t>
            </a:r>
            <a:r>
              <a:rPr lang="fr-FR" sz="1200" kern="0" dirty="0">
                <a:latin typeface="+mn-lt"/>
                <a:cs typeface="Courier New" pitchFamily="49" charset="0"/>
              </a:rPr>
              <a:t>="node2" </a:t>
            </a:r>
            <a:r>
              <a:rPr lang="fr-FR" sz="1200" kern="0" dirty="0" err="1">
                <a:latin typeface="+mn-lt"/>
                <a:cs typeface="Courier New" pitchFamily="49" charset="0"/>
              </a:rPr>
              <a:t>addr</a:t>
            </a:r>
            <a:r>
              <a:rPr lang="fr-FR" sz="1200" kern="0" dirty="0">
                <a:latin typeface="+mn-lt"/>
                <a:cs typeface="Courier New" pitchFamily="49" charset="0"/>
              </a:rPr>
              <a:t>="10.0.0.108"/&gt;</a:t>
            </a:r>
          </a:p>
          <a:p>
            <a:pPr lvl="2">
              <a:spcAft>
                <a:spcPts val="267"/>
              </a:spcAft>
              <a:buNone/>
              <a:tabLst>
                <a:tab pos="11359867" algn="r"/>
              </a:tabLst>
              <a:defRPr/>
            </a:pPr>
            <a:r>
              <a:rPr lang="fr-FR" sz="1200" kern="0" dirty="0">
                <a:latin typeface="+mn-lt"/>
                <a:cs typeface="Courier New" pitchFamily="49" charset="0"/>
              </a:rPr>
              <a:t>  &lt;/</a:t>
            </a:r>
            <a:r>
              <a:rPr lang="fr-FR" sz="1200" kern="0" dirty="0" err="1">
                <a:latin typeface="+mn-lt"/>
                <a:cs typeface="Courier New" pitchFamily="49" charset="0"/>
              </a:rPr>
              <a:t>lan</a:t>
            </a:r>
            <a:r>
              <a:rPr lang="fr-FR" sz="1200" kern="0" dirty="0">
                <a:latin typeface="+mn-lt"/>
                <a:cs typeface="Courier New" pitchFamily="49" charset="0"/>
              </a:rPr>
              <a:t>&gt;	</a:t>
            </a:r>
          </a:p>
          <a:p>
            <a:pPr lvl="2">
              <a:spcAft>
                <a:spcPts val="267"/>
              </a:spcAft>
              <a:buNone/>
              <a:tabLst>
                <a:tab pos="11359867" algn="r"/>
              </a:tabLst>
              <a:defRPr/>
            </a:pPr>
            <a:r>
              <a:rPr lang="fr-FR" sz="1200" kern="0" dirty="0">
                <a:latin typeface="+mn-lt"/>
                <a:cs typeface="Courier New" pitchFamily="49" charset="0"/>
              </a:rPr>
              <a:t>&lt;/</a:t>
            </a:r>
            <a:r>
              <a:rPr lang="fr-FR" sz="1200" kern="0" dirty="0" err="1">
                <a:latin typeface="+mn-lt"/>
                <a:cs typeface="Courier New" pitchFamily="49" charset="0"/>
              </a:rPr>
              <a:t>lans</a:t>
            </a:r>
            <a:r>
              <a:rPr lang="fr-FR" sz="1200" kern="0" dirty="0">
                <a:latin typeface="+mn-lt"/>
                <a:cs typeface="Courier New" pitchFamily="49" charset="0"/>
              </a:rPr>
              <a:t>&gt; 	</a:t>
            </a:r>
            <a:endParaRPr lang="fr-FR" sz="1200" i="1" kern="0" dirty="0">
              <a:latin typeface="+mn-lt"/>
              <a:cs typeface="Courier New" pitchFamily="49" charset="0"/>
            </a:endParaRPr>
          </a:p>
          <a:p>
            <a:pPr lvl="2">
              <a:spcAft>
                <a:spcPts val="267"/>
              </a:spcAft>
              <a:buNone/>
              <a:tabLst>
                <a:tab pos="11359867" algn="r"/>
              </a:tabLst>
              <a:defRPr/>
            </a:pPr>
            <a:r>
              <a:rPr lang="fr-FR" sz="1200" kern="0" dirty="0">
                <a:latin typeface="+mn-lt"/>
                <a:cs typeface="Courier New" pitchFamily="49" charset="0"/>
              </a:rPr>
              <a:t>&lt;/cluster&gt;</a:t>
            </a:r>
          </a:p>
          <a:p>
            <a:pPr lvl="2">
              <a:spcAft>
                <a:spcPts val="267"/>
              </a:spcAft>
              <a:buNone/>
              <a:tabLst>
                <a:tab pos="11359867" algn="r"/>
              </a:tabLst>
              <a:defRPr/>
            </a:pPr>
            <a:endParaRPr lang="fr-FR" sz="1067" kern="0" dirty="0">
              <a:solidFill>
                <a:schemeClr val="tx1">
                  <a:lumMod val="75000"/>
                  <a:lumOff val="25000"/>
                </a:schemeClr>
              </a:solidFill>
              <a:latin typeface="Courier New" pitchFamily="49" charset="0"/>
              <a:cs typeface="Courier New" pitchFamily="49" charset="0"/>
            </a:endParaRPr>
          </a:p>
        </p:txBody>
      </p:sp>
      <p:sp>
        <p:nvSpPr>
          <p:cNvPr id="7" name="Titre 6">
            <a:extLst>
              <a:ext uri="{FF2B5EF4-FFF2-40B4-BE49-F238E27FC236}">
                <a16:creationId xmlns:a16="http://schemas.microsoft.com/office/drawing/2014/main" id="{D8CA91F9-EDEC-4682-A3BB-128AD7AB307B}"/>
              </a:ext>
            </a:extLst>
          </p:cNvPr>
          <p:cNvSpPr>
            <a:spLocks noGrp="1"/>
          </p:cNvSpPr>
          <p:nvPr>
            <p:ph type="title"/>
          </p:nvPr>
        </p:nvSpPr>
        <p:spPr/>
        <p:txBody>
          <a:bodyPr/>
          <a:lstStyle/>
          <a:p>
            <a:r>
              <a:rPr lang="en-GB" dirty="0"/>
              <a:t>Cluster configuration</a:t>
            </a:r>
          </a:p>
        </p:txBody>
      </p:sp>
      <p:sp>
        <p:nvSpPr>
          <p:cNvPr id="8" name="Espace réservé du texte 7">
            <a:extLst>
              <a:ext uri="{FF2B5EF4-FFF2-40B4-BE49-F238E27FC236}">
                <a16:creationId xmlns:a16="http://schemas.microsoft.com/office/drawing/2014/main" id="{3CDA9CB2-DD33-422D-909A-237AA7151512}"/>
              </a:ext>
            </a:extLst>
          </p:cNvPr>
          <p:cNvSpPr>
            <a:spLocks noGrp="1"/>
          </p:cNvSpPr>
          <p:nvPr>
            <p:ph type="body" sz="quarter" idx="10"/>
          </p:nvPr>
        </p:nvSpPr>
        <p:spPr>
          <a:xfrm>
            <a:off x="316799" y="830931"/>
            <a:ext cx="11484000" cy="379656"/>
          </a:xfrm>
        </p:spPr>
        <p:txBody>
          <a:bodyPr/>
          <a:lstStyle/>
          <a:p>
            <a:endParaRPr lang="en-GB" sz="1867" dirty="0"/>
          </a:p>
        </p:txBody>
      </p:sp>
      <p:pic>
        <p:nvPicPr>
          <p:cNvPr id="4" name="cli-6">
            <a:hlinkClick r:id="" action="ppaction://media"/>
            <a:extLst>
              <a:ext uri="{FF2B5EF4-FFF2-40B4-BE49-F238E27FC236}">
                <a16:creationId xmlns:a16="http://schemas.microsoft.com/office/drawing/2014/main" id="{C24ACFE2-FAE7-5975-E69B-B20D34EE4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1777" y="6370637"/>
            <a:ext cx="487363" cy="487363"/>
          </a:xfrm>
          <a:prstGeom prst="rect">
            <a:avLst/>
          </a:prstGeom>
        </p:spPr>
      </p:pic>
    </p:spTree>
    <p:extLst>
      <p:ext uri="{BB962C8B-B14F-4D97-AF65-F5344CB8AC3E}">
        <p14:creationId xmlns:p14="http://schemas.microsoft.com/office/powerpoint/2010/main" val="811020285"/>
      </p:ext>
    </p:extLst>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66B82B0-AC1B-4D5A-AD84-2F8E4FBD89D2}"/>
              </a:ext>
            </a:extLst>
          </p:cNvPr>
          <p:cNvSpPr>
            <a:spLocks noGrp="1"/>
          </p:cNvSpPr>
          <p:nvPr>
            <p:ph type="title"/>
          </p:nvPr>
        </p:nvSpPr>
        <p:spPr>
          <a:xfrm>
            <a:off x="316799" y="471915"/>
            <a:ext cx="11484000" cy="338554"/>
          </a:xfrm>
        </p:spPr>
        <p:txBody>
          <a:bodyPr/>
          <a:lstStyle/>
          <a:p>
            <a:r>
              <a:rPr lang="en-US" dirty="0"/>
              <a:t>SAFEVAR/cluster/</a:t>
            </a:r>
            <a:r>
              <a:rPr lang="en-GB" dirty="0"/>
              <a:t>cluster.xml</a:t>
            </a:r>
          </a:p>
        </p:txBody>
      </p:sp>
      <p:sp>
        <p:nvSpPr>
          <p:cNvPr id="5" name="Espace réservé du texte 4">
            <a:extLst>
              <a:ext uri="{FF2B5EF4-FFF2-40B4-BE49-F238E27FC236}">
                <a16:creationId xmlns:a16="http://schemas.microsoft.com/office/drawing/2014/main" id="{63AC867B-9612-4944-B27F-A4928210B6EA}"/>
              </a:ext>
            </a:extLst>
          </p:cNvPr>
          <p:cNvSpPr>
            <a:spLocks noGrp="1"/>
          </p:cNvSpPr>
          <p:nvPr>
            <p:ph type="body" sz="quarter" idx="10"/>
          </p:nvPr>
        </p:nvSpPr>
        <p:spPr/>
        <p:txBody>
          <a:bodyPr/>
          <a:lstStyle/>
          <a:p>
            <a:endParaRPr lang="en-GB" dirty="0"/>
          </a:p>
        </p:txBody>
      </p:sp>
      <p:sp>
        <p:nvSpPr>
          <p:cNvPr id="9" name="Espace réservé du contenu 33">
            <a:extLst>
              <a:ext uri="{FF2B5EF4-FFF2-40B4-BE49-F238E27FC236}">
                <a16:creationId xmlns:a16="http://schemas.microsoft.com/office/drawing/2014/main" id="{D28C8895-DDA9-4DCF-ACC2-A8280DB66303}"/>
              </a:ext>
            </a:extLst>
          </p:cNvPr>
          <p:cNvSpPr txBox="1">
            <a:spLocks/>
          </p:cNvSpPr>
          <p:nvPr/>
        </p:nvSpPr>
        <p:spPr bwMode="gray">
          <a:xfrm>
            <a:off x="2732388" y="2282117"/>
            <a:ext cx="6635731" cy="2789931"/>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r>
              <a:rPr lang="fr-FR" kern="0" dirty="0">
                <a:latin typeface="+mn-lt"/>
                <a:cs typeface="Courier New" pitchFamily="49" charset="0"/>
              </a:rPr>
              <a:t>&lt;cluster&gt;</a:t>
            </a:r>
          </a:p>
          <a:p>
            <a:pPr marL="0" indent="0">
              <a:spcAft>
                <a:spcPts val="267"/>
              </a:spcAft>
              <a:buNone/>
              <a:tabLst>
                <a:tab pos="11359867" algn="r"/>
              </a:tabLst>
              <a:defRPr/>
            </a:pPr>
            <a:r>
              <a:rPr lang="fr-FR" kern="0" dirty="0">
                <a:latin typeface="+mn-lt"/>
                <a:cs typeface="Courier New" pitchFamily="49" charset="0"/>
              </a:rPr>
              <a:t> &lt;</a:t>
            </a:r>
            <a:r>
              <a:rPr lang="fr-FR" kern="0" dirty="0" err="1">
                <a:latin typeface="+mn-lt"/>
                <a:cs typeface="Courier New" pitchFamily="49" charset="0"/>
              </a:rPr>
              <a:t>lans</a:t>
            </a:r>
            <a:r>
              <a:rPr lang="fr-FR" kern="0" dirty="0">
                <a:latin typeface="+mn-lt"/>
                <a:cs typeface="Courier New" pitchFamily="49" charset="0"/>
              </a:rPr>
              <a:t>&gt;</a:t>
            </a:r>
          </a:p>
          <a:p>
            <a:pPr marL="0" indent="0">
              <a:spcAft>
                <a:spcPts val="267"/>
              </a:spcAft>
              <a:buNone/>
              <a:tabLst>
                <a:tab pos="11359867" algn="r"/>
              </a:tabLst>
              <a:defRPr/>
            </a:pPr>
            <a:r>
              <a:rPr lang="fr-FR" kern="0" dirty="0">
                <a:latin typeface="+mn-lt"/>
                <a:cs typeface="Courier New" pitchFamily="49" charset="0"/>
              </a:rPr>
              <a:t>   &lt;</a:t>
            </a:r>
            <a:r>
              <a:rPr lang="fr-FR" kern="0" dirty="0" err="1">
                <a:latin typeface="+mn-lt"/>
                <a:cs typeface="Courier New" pitchFamily="49" charset="0"/>
              </a:rPr>
              <a:t>lan</a:t>
            </a:r>
            <a:r>
              <a:rPr lang="fr-FR" kern="0" dirty="0">
                <a:latin typeface="+mn-lt"/>
                <a:cs typeface="Courier New" pitchFamily="49" charset="0"/>
              </a:rPr>
              <a:t> </a:t>
            </a:r>
            <a:r>
              <a:rPr lang="fr-FR" kern="0" dirty="0" err="1">
                <a:latin typeface="+mn-lt"/>
                <a:cs typeface="Courier New" pitchFamily="49" charset="0"/>
              </a:rPr>
              <a:t>name</a:t>
            </a:r>
            <a:r>
              <a:rPr lang="fr-FR" kern="0" dirty="0">
                <a:latin typeface="+mn-lt"/>
                <a:cs typeface="Courier New" pitchFamily="49" charset="0"/>
              </a:rPr>
              <a:t>="</a:t>
            </a:r>
            <a:r>
              <a:rPr lang="fr-FR" kern="0" dirty="0">
                <a:solidFill>
                  <a:srgbClr val="FF6D43"/>
                </a:solidFill>
                <a:latin typeface="+mn-lt"/>
                <a:cs typeface="Courier New" pitchFamily="49" charset="0"/>
              </a:rPr>
              <a:t>default</a:t>
            </a:r>
            <a:r>
              <a:rPr lang="fr-FR" kern="0" dirty="0">
                <a:latin typeface="+mn-lt"/>
                <a:cs typeface="Courier New" pitchFamily="49" charset="0"/>
              </a:rPr>
              <a:t>"&gt; </a:t>
            </a:r>
            <a:r>
              <a:rPr lang="en-US" kern="0" dirty="0">
                <a:latin typeface="+mn-lt"/>
                <a:cs typeface="Courier New" pitchFamily="49" charset="0"/>
              </a:rPr>
              <a:t>	  </a:t>
            </a:r>
          </a:p>
          <a:p>
            <a:pPr>
              <a:spcAft>
                <a:spcPts val="267"/>
              </a:spcAft>
              <a:buNone/>
              <a:tabLst>
                <a:tab pos="11359867" algn="r"/>
              </a:tabLst>
              <a:defRPr/>
            </a:pPr>
            <a:r>
              <a:rPr lang="en-US" kern="0" dirty="0">
                <a:latin typeface="+mn-lt"/>
                <a:cs typeface="Courier New" pitchFamily="49" charset="0"/>
              </a:rPr>
              <a:t>      &lt;node name=</a:t>
            </a:r>
            <a:r>
              <a:rPr lang="fr-FR" kern="0" dirty="0">
                <a:latin typeface="+mn-lt"/>
                <a:cs typeface="Courier New" pitchFamily="49" charset="0"/>
              </a:rPr>
              <a:t>"</a:t>
            </a:r>
            <a:r>
              <a:rPr lang="en-US" kern="0" dirty="0">
                <a:solidFill>
                  <a:srgbClr val="FF6D43"/>
                </a:solidFill>
                <a:latin typeface="+mn-lt"/>
                <a:cs typeface="Courier New" pitchFamily="49" charset="0"/>
              </a:rPr>
              <a:t>node1</a:t>
            </a:r>
            <a:r>
              <a:rPr lang="en-US" kern="0" dirty="0">
                <a:latin typeface="+mn-lt"/>
                <a:cs typeface="Courier New" pitchFamily="49" charset="0"/>
              </a:rPr>
              <a:t>" </a:t>
            </a:r>
            <a:r>
              <a:rPr lang="en-US" kern="0" dirty="0" err="1">
                <a:latin typeface="+mn-lt"/>
                <a:cs typeface="Courier New" pitchFamily="49" charset="0"/>
              </a:rPr>
              <a:t>addr</a:t>
            </a:r>
            <a:r>
              <a:rPr lang="en-US" kern="0" dirty="0">
                <a:latin typeface="+mn-lt"/>
                <a:cs typeface="Courier New" pitchFamily="49" charset="0"/>
              </a:rPr>
              <a:t>="</a:t>
            </a:r>
            <a:r>
              <a:rPr lang="en-US" kern="0" dirty="0">
                <a:solidFill>
                  <a:srgbClr val="FF6D43"/>
                </a:solidFill>
                <a:latin typeface="+mn-lt"/>
                <a:cs typeface="Courier New" pitchFamily="49" charset="0"/>
              </a:rPr>
              <a:t>172.24.199.107</a:t>
            </a:r>
            <a:r>
              <a:rPr lang="en-US" kern="0" dirty="0">
                <a:latin typeface="+mn-lt"/>
                <a:cs typeface="Courier New" pitchFamily="49" charset="0"/>
              </a:rPr>
              <a:t>"/&gt;</a:t>
            </a:r>
          </a:p>
          <a:p>
            <a:pPr>
              <a:spcAft>
                <a:spcPts val="267"/>
              </a:spcAft>
              <a:buNone/>
              <a:tabLst>
                <a:tab pos="11359867" algn="r"/>
              </a:tabLst>
              <a:defRPr/>
            </a:pPr>
            <a:r>
              <a:rPr lang="en-US" kern="0" dirty="0">
                <a:latin typeface="+mn-lt"/>
                <a:cs typeface="Courier New" pitchFamily="49" charset="0"/>
              </a:rPr>
              <a:t>      &lt;node name=</a:t>
            </a:r>
            <a:r>
              <a:rPr lang="fr-FR" kern="0" dirty="0">
                <a:latin typeface="+mn-lt"/>
                <a:cs typeface="Courier New" pitchFamily="49" charset="0"/>
              </a:rPr>
              <a:t>"</a:t>
            </a:r>
            <a:r>
              <a:rPr lang="en-US" kern="0" dirty="0">
                <a:solidFill>
                  <a:srgbClr val="FF6D43"/>
                </a:solidFill>
                <a:latin typeface="+mn-lt"/>
                <a:cs typeface="Courier New" pitchFamily="49" charset="0"/>
              </a:rPr>
              <a:t>node2</a:t>
            </a:r>
            <a:r>
              <a:rPr lang="en-US" kern="0" dirty="0">
                <a:latin typeface="+mn-lt"/>
                <a:cs typeface="Courier New" pitchFamily="49" charset="0"/>
              </a:rPr>
              <a:t>" </a:t>
            </a:r>
            <a:r>
              <a:rPr lang="en-US" kern="0" dirty="0" err="1">
                <a:latin typeface="+mn-lt"/>
                <a:cs typeface="Courier New" pitchFamily="49" charset="0"/>
              </a:rPr>
              <a:t>addr</a:t>
            </a:r>
            <a:r>
              <a:rPr lang="en-US" kern="0" dirty="0">
                <a:latin typeface="+mn-lt"/>
                <a:cs typeface="Courier New" pitchFamily="49" charset="0"/>
              </a:rPr>
              <a:t>="</a:t>
            </a:r>
            <a:r>
              <a:rPr lang="en-US" kern="0" dirty="0">
                <a:solidFill>
                  <a:srgbClr val="FF6D43"/>
                </a:solidFill>
                <a:latin typeface="+mn-lt"/>
                <a:cs typeface="Courier New" pitchFamily="49" charset="0"/>
              </a:rPr>
              <a:t>172.24.199.108</a:t>
            </a:r>
            <a:r>
              <a:rPr lang="en-US" kern="0" dirty="0">
                <a:latin typeface="+mn-lt"/>
                <a:cs typeface="Courier New" pitchFamily="49" charset="0"/>
              </a:rPr>
              <a:t>"/&gt;</a:t>
            </a:r>
          </a:p>
          <a:p>
            <a:pPr>
              <a:spcAft>
                <a:spcPts val="267"/>
              </a:spcAft>
              <a:buNone/>
              <a:tabLst>
                <a:tab pos="11359867" algn="r"/>
              </a:tabLst>
              <a:defRPr/>
            </a:pPr>
            <a:r>
              <a:rPr lang="en-US" dirty="0">
                <a:solidFill>
                  <a:schemeClr val="accent1">
                    <a:lumMod val="60000"/>
                    <a:lumOff val="40000"/>
                  </a:schemeClr>
                </a:solidFill>
                <a:latin typeface="+mn-lt"/>
                <a:cs typeface="Courier New" panose="02070309020205020404" pitchFamily="49" charset="0"/>
              </a:rPr>
              <a:t>      </a:t>
            </a:r>
            <a:r>
              <a:rPr lang="en-US" dirty="0">
                <a:solidFill>
                  <a:schemeClr val="accent1"/>
                </a:solidFill>
                <a:latin typeface="+mn-lt"/>
                <a:cs typeface="Courier New" panose="02070309020205020404" pitchFamily="49" charset="0"/>
              </a:rPr>
              <a:t>&lt;!-- As many &lt;node&gt; as nodes in the cluster --&gt;</a:t>
            </a:r>
            <a:endParaRPr lang="en-US" kern="0" dirty="0">
              <a:solidFill>
                <a:schemeClr val="accent1"/>
              </a:solidFill>
              <a:latin typeface="+mn-lt"/>
              <a:cs typeface="Courier New" pitchFamily="49" charset="0"/>
            </a:endParaRPr>
          </a:p>
          <a:p>
            <a:pPr>
              <a:spcAft>
                <a:spcPts val="267"/>
              </a:spcAft>
              <a:buNone/>
              <a:tabLst>
                <a:tab pos="11359867" algn="r"/>
              </a:tabLst>
              <a:defRPr/>
            </a:pPr>
            <a:r>
              <a:rPr lang="en-US" kern="0" dirty="0">
                <a:solidFill>
                  <a:schemeClr val="tx1">
                    <a:lumMod val="75000"/>
                    <a:lumOff val="25000"/>
                  </a:schemeClr>
                </a:solidFill>
                <a:latin typeface="+mn-lt"/>
                <a:cs typeface="Courier New" pitchFamily="49" charset="0"/>
              </a:rPr>
              <a:t>  &lt;/</a:t>
            </a:r>
            <a:r>
              <a:rPr lang="en-US" kern="0" dirty="0" err="1">
                <a:solidFill>
                  <a:schemeClr val="tx1">
                    <a:lumMod val="75000"/>
                    <a:lumOff val="25000"/>
                  </a:schemeClr>
                </a:solidFill>
                <a:latin typeface="+mn-lt"/>
                <a:cs typeface="Courier New" pitchFamily="49" charset="0"/>
              </a:rPr>
              <a:t>lan</a:t>
            </a:r>
            <a:r>
              <a:rPr lang="en-US" kern="0" dirty="0">
                <a:solidFill>
                  <a:schemeClr val="tx1">
                    <a:lumMod val="75000"/>
                    <a:lumOff val="25000"/>
                  </a:schemeClr>
                </a:solidFill>
                <a:latin typeface="+mn-lt"/>
                <a:cs typeface="Courier New" pitchFamily="49" charset="0"/>
              </a:rPr>
              <a:t>&gt;</a:t>
            </a:r>
          </a:p>
          <a:p>
            <a:pPr>
              <a:spcAft>
                <a:spcPts val="267"/>
              </a:spcAft>
              <a:buNone/>
              <a:tabLst>
                <a:tab pos="11359867" algn="r"/>
              </a:tabLst>
              <a:defRPr/>
            </a:pPr>
            <a:r>
              <a:rPr lang="en-US" dirty="0">
                <a:solidFill>
                  <a:schemeClr val="accent1">
                    <a:lumMod val="60000"/>
                    <a:lumOff val="40000"/>
                  </a:schemeClr>
                </a:solidFill>
                <a:latin typeface="+mn-lt"/>
                <a:cs typeface="Courier New" panose="02070309020205020404" pitchFamily="49" charset="0"/>
              </a:rPr>
              <a:t>  </a:t>
            </a:r>
            <a:r>
              <a:rPr lang="en-US" dirty="0">
                <a:solidFill>
                  <a:schemeClr val="accent1"/>
                </a:solidFill>
                <a:latin typeface="+mn-lt"/>
                <a:cs typeface="Courier New" panose="02070309020205020404" pitchFamily="49" charset="0"/>
              </a:rPr>
              <a:t>&lt;!-- As many &lt;</a:t>
            </a:r>
            <a:r>
              <a:rPr lang="en-US" dirty="0" err="1">
                <a:solidFill>
                  <a:schemeClr val="accent1"/>
                </a:solidFill>
                <a:latin typeface="+mn-lt"/>
                <a:cs typeface="Courier New" panose="02070309020205020404" pitchFamily="49" charset="0"/>
              </a:rPr>
              <a:t>lan</a:t>
            </a:r>
            <a:r>
              <a:rPr lang="en-US" dirty="0">
                <a:solidFill>
                  <a:schemeClr val="accent1"/>
                </a:solidFill>
                <a:latin typeface="+mn-lt"/>
                <a:cs typeface="Courier New" panose="02070309020205020404" pitchFamily="49" charset="0"/>
              </a:rPr>
              <a:t>&gt; as network connections to use between nodes --&gt; </a:t>
            </a:r>
            <a:r>
              <a:rPr lang="fr-FR" kern="0" dirty="0">
                <a:solidFill>
                  <a:schemeClr val="tx1">
                    <a:lumMod val="75000"/>
                    <a:lumOff val="25000"/>
                  </a:schemeClr>
                </a:solidFill>
                <a:latin typeface="+mn-lt"/>
                <a:cs typeface="Courier New" pitchFamily="49" charset="0"/>
              </a:rPr>
              <a:t>	</a:t>
            </a:r>
          </a:p>
          <a:p>
            <a:pPr>
              <a:spcAft>
                <a:spcPts val="267"/>
              </a:spcAft>
              <a:buNone/>
              <a:tabLst>
                <a:tab pos="11359867" algn="r"/>
              </a:tabLst>
              <a:defRPr/>
            </a:pPr>
            <a:r>
              <a:rPr lang="fr-FR" kern="0" dirty="0">
                <a:solidFill>
                  <a:schemeClr val="tx1">
                    <a:lumMod val="75000"/>
                    <a:lumOff val="25000"/>
                  </a:schemeClr>
                </a:solidFill>
                <a:latin typeface="+mn-lt"/>
                <a:cs typeface="Courier New" pitchFamily="49" charset="0"/>
              </a:rPr>
              <a:t>&lt;/</a:t>
            </a:r>
            <a:r>
              <a:rPr lang="fr-FR" kern="0" dirty="0" err="1">
                <a:solidFill>
                  <a:schemeClr val="tx1">
                    <a:lumMod val="75000"/>
                    <a:lumOff val="25000"/>
                  </a:schemeClr>
                </a:solidFill>
                <a:latin typeface="+mn-lt"/>
                <a:cs typeface="Courier New" pitchFamily="49" charset="0"/>
              </a:rPr>
              <a:t>lans</a:t>
            </a:r>
            <a:r>
              <a:rPr lang="fr-FR" kern="0" dirty="0">
                <a:solidFill>
                  <a:schemeClr val="tx1">
                    <a:lumMod val="75000"/>
                    <a:lumOff val="25000"/>
                  </a:schemeClr>
                </a:solidFill>
                <a:latin typeface="+mn-lt"/>
                <a:cs typeface="Courier New" pitchFamily="49" charset="0"/>
              </a:rPr>
              <a:t>&gt; 	</a:t>
            </a:r>
            <a:endParaRPr lang="fr-FR" i="1" kern="0" dirty="0">
              <a:solidFill>
                <a:schemeClr val="tx1">
                  <a:lumMod val="75000"/>
                  <a:lumOff val="25000"/>
                </a:schemeClr>
              </a:solidFill>
              <a:latin typeface="+mn-lt"/>
              <a:cs typeface="Courier New" pitchFamily="49" charset="0"/>
            </a:endParaRPr>
          </a:p>
          <a:p>
            <a:pPr>
              <a:spcAft>
                <a:spcPts val="267"/>
              </a:spcAft>
              <a:buNone/>
              <a:tabLst>
                <a:tab pos="11359867" algn="r"/>
              </a:tabLst>
              <a:defRPr/>
            </a:pPr>
            <a:r>
              <a:rPr lang="fr-FR" kern="0" dirty="0">
                <a:solidFill>
                  <a:schemeClr val="tx1">
                    <a:lumMod val="75000"/>
                    <a:lumOff val="25000"/>
                  </a:schemeClr>
                </a:solidFill>
                <a:latin typeface="+mn-lt"/>
                <a:cs typeface="Courier New" pitchFamily="49" charset="0"/>
              </a:rPr>
              <a:t>&lt;/cluster&gt;</a:t>
            </a:r>
          </a:p>
        </p:txBody>
      </p:sp>
      <p:sp>
        <p:nvSpPr>
          <p:cNvPr id="10" name="Légende : encadrée 9">
            <a:extLst>
              <a:ext uri="{FF2B5EF4-FFF2-40B4-BE49-F238E27FC236}">
                <a16:creationId xmlns:a16="http://schemas.microsoft.com/office/drawing/2014/main" id="{932F1058-31EF-4392-B2AB-6C4D30167BA0}"/>
              </a:ext>
            </a:extLst>
          </p:cNvPr>
          <p:cNvSpPr/>
          <p:nvPr/>
        </p:nvSpPr>
        <p:spPr>
          <a:xfrm>
            <a:off x="2608154" y="1430898"/>
            <a:ext cx="4096258" cy="648861"/>
          </a:xfrm>
          <a:prstGeom prst="borderCallout1">
            <a:avLst>
              <a:gd name="adj1" fmla="val 111780"/>
              <a:gd name="adj2" fmla="val 35225"/>
              <a:gd name="adj3" fmla="val 206611"/>
              <a:gd name="adj4" fmla="val 42311"/>
            </a:avLst>
          </a:prstGeom>
          <a:noFill/>
          <a:ln w="9525">
            <a:solidFill>
              <a:srgbClr val="FF6D43"/>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rPr>
              <a:t>Logical</a:t>
            </a:r>
            <a:r>
              <a:rPr lang="fr-FR" sz="1200" dirty="0">
                <a:solidFill>
                  <a:schemeClr val="tx1"/>
                </a:solidFill>
              </a:rPr>
              <a:t> </a:t>
            </a:r>
            <a:r>
              <a:rPr lang="fr-FR" sz="1200" dirty="0" err="1">
                <a:solidFill>
                  <a:schemeClr val="tx1"/>
                </a:solidFill>
              </a:rPr>
              <a:t>name</a:t>
            </a:r>
            <a:r>
              <a:rPr lang="fr-FR" sz="1200" dirty="0">
                <a:solidFill>
                  <a:schemeClr val="tx1"/>
                </a:solidFill>
              </a:rPr>
              <a:t> of the </a:t>
            </a:r>
            <a:r>
              <a:rPr lang="fr-FR" sz="1200" dirty="0" err="1">
                <a:solidFill>
                  <a:schemeClr val="tx1"/>
                </a:solidFill>
              </a:rPr>
              <a:t>lan</a:t>
            </a:r>
            <a:r>
              <a:rPr lang="fr-FR" sz="1200" dirty="0">
                <a:solidFill>
                  <a:schemeClr val="tx1"/>
                </a:solidFill>
              </a:rPr>
              <a:t> </a:t>
            </a:r>
          </a:p>
          <a:p>
            <a:pPr marL="171450" indent="-171450">
              <a:lnSpc>
                <a:spcPct val="150000"/>
              </a:lnSpc>
              <a:buFont typeface="Courier New" panose="02070309020205020404" pitchFamily="49" charset="0"/>
              <a:buChar char="o"/>
            </a:pPr>
            <a:r>
              <a:rPr lang="fr-FR" sz="1200" dirty="0" err="1">
                <a:solidFill>
                  <a:schemeClr val="tx1"/>
                </a:solidFill>
              </a:rPr>
              <a:t>name</a:t>
            </a:r>
            <a:r>
              <a:rPr lang="fr-FR" sz="1200" dirty="0">
                <a:solidFill>
                  <a:schemeClr val="tx1"/>
                </a:solidFill>
              </a:rPr>
              <a:t> </a:t>
            </a:r>
            <a:r>
              <a:rPr lang="fr-FR" sz="1200" dirty="0" err="1">
                <a:solidFill>
                  <a:schemeClr val="tx1"/>
                </a:solidFill>
              </a:rPr>
              <a:t>referenced</a:t>
            </a:r>
            <a:r>
              <a:rPr lang="fr-FR" sz="1200" dirty="0">
                <a:solidFill>
                  <a:schemeClr val="tx1"/>
                </a:solidFill>
              </a:rPr>
              <a:t> in the modules configuration</a:t>
            </a:r>
            <a:endParaRPr lang="fr-FR" sz="1200" dirty="0">
              <a:solidFill>
                <a:schemeClr val="tx1"/>
              </a:solidFill>
              <a:latin typeface="Courier New" pitchFamily="49" charset="0"/>
              <a:cs typeface="Courier New" pitchFamily="49" charset="0"/>
            </a:endParaRPr>
          </a:p>
        </p:txBody>
      </p:sp>
      <p:sp>
        <p:nvSpPr>
          <p:cNvPr id="15" name="Légende : encadrée 14">
            <a:extLst>
              <a:ext uri="{FF2B5EF4-FFF2-40B4-BE49-F238E27FC236}">
                <a16:creationId xmlns:a16="http://schemas.microsoft.com/office/drawing/2014/main" id="{7EB976A7-4175-4D68-8C9D-1D2981C3A245}"/>
              </a:ext>
            </a:extLst>
          </p:cNvPr>
          <p:cNvSpPr/>
          <p:nvPr/>
        </p:nvSpPr>
        <p:spPr>
          <a:xfrm>
            <a:off x="2608154" y="5104928"/>
            <a:ext cx="2310337" cy="461370"/>
          </a:xfrm>
          <a:prstGeom prst="borderCallout1">
            <a:avLst>
              <a:gd name="adj1" fmla="val -24089"/>
              <a:gd name="adj2" fmla="val 53155"/>
              <a:gd name="adj3" fmla="val -348962"/>
              <a:gd name="adj4" fmla="val 77839"/>
            </a:avLst>
          </a:prstGeom>
          <a:noFill/>
          <a:ln w="9525">
            <a:solidFill>
              <a:srgbClr val="FF6D43"/>
            </a:solidFill>
          </a:ln>
        </p:spPr>
        <p:style>
          <a:lnRef idx="2">
            <a:schemeClr val="accent1"/>
          </a:lnRef>
          <a:fillRef idx="1">
            <a:schemeClr val="lt1"/>
          </a:fillRef>
          <a:effectRef idx="0">
            <a:schemeClr val="accent1"/>
          </a:effectRef>
          <a:fontRef idx="minor">
            <a:schemeClr val="dk1"/>
          </a:fontRef>
        </p:style>
        <p:txBody>
          <a:bodyPr rtlCol="0" anchor="ctr"/>
          <a:lstStyle/>
          <a:p>
            <a:r>
              <a:rPr lang="fr-FR" sz="1200" dirty="0" err="1">
                <a:solidFill>
                  <a:schemeClr val="tx1"/>
                </a:solidFill>
                <a:cs typeface="Courier New" pitchFamily="49" charset="0"/>
              </a:rPr>
              <a:t>Logical</a:t>
            </a:r>
            <a:r>
              <a:rPr lang="fr-FR" sz="1200" dirty="0">
                <a:solidFill>
                  <a:schemeClr val="tx1"/>
                </a:solidFill>
                <a:cs typeface="Courier New" pitchFamily="49" charset="0"/>
              </a:rPr>
              <a:t> </a:t>
            </a:r>
            <a:r>
              <a:rPr lang="fr-FR" sz="1200" dirty="0" err="1">
                <a:solidFill>
                  <a:schemeClr val="tx1"/>
                </a:solidFill>
                <a:cs typeface="Courier New" pitchFamily="49" charset="0"/>
              </a:rPr>
              <a:t>name</a:t>
            </a:r>
            <a:r>
              <a:rPr lang="fr-FR" sz="1200" dirty="0">
                <a:solidFill>
                  <a:schemeClr val="tx1"/>
                </a:solidFill>
                <a:cs typeface="Courier New" pitchFamily="49" charset="0"/>
              </a:rPr>
              <a:t> of the </a:t>
            </a:r>
            <a:r>
              <a:rPr lang="fr-FR" sz="1200" dirty="0" err="1">
                <a:solidFill>
                  <a:schemeClr val="tx1"/>
                </a:solidFill>
                <a:cs typeface="Courier New" pitchFamily="49" charset="0"/>
              </a:rPr>
              <a:t>node</a:t>
            </a:r>
            <a:endParaRPr lang="fr-FR" sz="1200" dirty="0">
              <a:solidFill>
                <a:schemeClr val="tx1"/>
              </a:solidFill>
              <a:cs typeface="Courier New" pitchFamily="49" charset="0"/>
            </a:endParaRPr>
          </a:p>
        </p:txBody>
      </p:sp>
      <p:sp>
        <p:nvSpPr>
          <p:cNvPr id="16" name="Légende : encadrée 15">
            <a:extLst>
              <a:ext uri="{FF2B5EF4-FFF2-40B4-BE49-F238E27FC236}">
                <a16:creationId xmlns:a16="http://schemas.microsoft.com/office/drawing/2014/main" id="{E60D3C5C-20DB-4A55-A823-2FB141B3EB59}"/>
              </a:ext>
            </a:extLst>
          </p:cNvPr>
          <p:cNvSpPr/>
          <p:nvPr/>
        </p:nvSpPr>
        <p:spPr>
          <a:xfrm>
            <a:off x="6468460" y="5019006"/>
            <a:ext cx="4041801" cy="858011"/>
          </a:xfrm>
          <a:prstGeom prst="borderCallout1">
            <a:avLst>
              <a:gd name="adj1" fmla="val -11132"/>
              <a:gd name="adj2" fmla="val 54424"/>
              <a:gd name="adj3" fmla="val -165341"/>
              <a:gd name="adj4" fmla="val 11546"/>
            </a:avLst>
          </a:prstGeom>
          <a:noFill/>
          <a:ln w="9525">
            <a:solidFill>
              <a:srgbClr val="FF6D43"/>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itchFamily="49" charset="0"/>
              </a:rPr>
              <a:t>IP </a:t>
            </a:r>
            <a:r>
              <a:rPr lang="fr-FR" sz="1200" dirty="0" err="1">
                <a:solidFill>
                  <a:schemeClr val="tx1"/>
                </a:solidFill>
                <a:cs typeface="Courier New" pitchFamily="49" charset="0"/>
              </a:rPr>
              <a:t>address</a:t>
            </a:r>
            <a:r>
              <a:rPr lang="fr-FR" sz="1200" dirty="0">
                <a:solidFill>
                  <a:schemeClr val="tx1"/>
                </a:solidFill>
                <a:cs typeface="Courier New" pitchFamily="49" charset="0"/>
              </a:rPr>
              <a:t> or DNS </a:t>
            </a:r>
            <a:r>
              <a:rPr lang="fr-FR" sz="1200" dirty="0" err="1">
                <a:solidFill>
                  <a:schemeClr val="tx1"/>
                </a:solidFill>
                <a:cs typeface="Courier New" pitchFamily="49" charset="0"/>
              </a:rPr>
              <a:t>name</a:t>
            </a:r>
            <a:r>
              <a:rPr lang="fr-FR" sz="1200" dirty="0">
                <a:solidFill>
                  <a:schemeClr val="tx1"/>
                </a:solidFill>
                <a:cs typeface="Courier New" pitchFamily="49" charset="0"/>
              </a:rPr>
              <a:t> of the </a:t>
            </a:r>
            <a:r>
              <a:rPr lang="fr-FR" sz="1200" dirty="0" err="1">
                <a:solidFill>
                  <a:schemeClr val="tx1"/>
                </a:solidFill>
                <a:cs typeface="Courier New" pitchFamily="49" charset="0"/>
              </a:rPr>
              <a:t>node</a:t>
            </a:r>
            <a:r>
              <a:rPr lang="fr-FR" sz="1200" dirty="0">
                <a:solidFill>
                  <a:schemeClr val="tx1"/>
                </a:solidFill>
                <a:cs typeface="Courier New" pitchFamily="49" charset="0"/>
              </a:rPr>
              <a:t>. </a:t>
            </a:r>
          </a:p>
          <a:p>
            <a:pPr marL="171450" indent="-171450">
              <a:lnSpc>
                <a:spcPct val="150000"/>
              </a:lnSpc>
              <a:buFont typeface="Courier New" panose="02070309020205020404" pitchFamily="49" charset="0"/>
              <a:buChar char="o"/>
            </a:pPr>
            <a:r>
              <a:rPr lang="fr-FR" sz="1200" dirty="0" err="1">
                <a:solidFill>
                  <a:schemeClr val="tx1"/>
                </a:solidFill>
                <a:cs typeface="Courier New" pitchFamily="49" charset="0"/>
              </a:rPr>
              <a:t>prefer</a:t>
            </a:r>
            <a:r>
              <a:rPr lang="fr-FR" sz="1200" dirty="0">
                <a:solidFill>
                  <a:schemeClr val="tx1"/>
                </a:solidFill>
                <a:cs typeface="Courier New" pitchFamily="49" charset="0"/>
              </a:rPr>
              <a:t> IP </a:t>
            </a:r>
            <a:r>
              <a:rPr lang="fr-FR" sz="1200" dirty="0" err="1">
                <a:solidFill>
                  <a:schemeClr val="tx1"/>
                </a:solidFill>
                <a:cs typeface="Courier New" pitchFamily="49" charset="0"/>
              </a:rPr>
              <a:t>address</a:t>
            </a:r>
            <a:r>
              <a:rPr lang="fr-FR" sz="1200" dirty="0">
                <a:solidFill>
                  <a:schemeClr val="tx1"/>
                </a:solidFill>
                <a:cs typeface="Courier New" pitchFamily="49" charset="0"/>
              </a:rPr>
              <a:t> to </a:t>
            </a:r>
            <a:r>
              <a:rPr lang="fr-FR" sz="1200" dirty="0" err="1">
                <a:solidFill>
                  <a:schemeClr val="tx1"/>
                </a:solidFill>
                <a:cs typeface="Courier New" pitchFamily="49" charset="0"/>
              </a:rPr>
              <a:t>be</a:t>
            </a:r>
            <a:r>
              <a:rPr lang="fr-FR" sz="1200" dirty="0">
                <a:solidFill>
                  <a:schemeClr val="tx1"/>
                </a:solidFill>
                <a:cs typeface="Courier New" pitchFamily="49" charset="0"/>
              </a:rPr>
              <a:t> </a:t>
            </a:r>
            <a:r>
              <a:rPr lang="fr-FR" sz="1200" dirty="0" err="1">
                <a:solidFill>
                  <a:schemeClr val="tx1"/>
                </a:solidFill>
                <a:cs typeface="Courier New" pitchFamily="49" charset="0"/>
              </a:rPr>
              <a:t>resilient</a:t>
            </a:r>
            <a:r>
              <a:rPr lang="fr-FR" sz="1200" dirty="0">
                <a:solidFill>
                  <a:schemeClr val="tx1"/>
                </a:solidFill>
                <a:cs typeface="Courier New" pitchFamily="49" charset="0"/>
              </a:rPr>
              <a:t> to DNS </a:t>
            </a:r>
            <a:r>
              <a:rPr lang="fr-FR" sz="1200" dirty="0" err="1">
                <a:solidFill>
                  <a:schemeClr val="tx1"/>
                </a:solidFill>
                <a:cs typeface="Courier New" pitchFamily="49" charset="0"/>
              </a:rPr>
              <a:t>failure</a:t>
            </a:r>
            <a:endParaRPr lang="fr-FR" sz="1200" dirty="0">
              <a:solidFill>
                <a:schemeClr val="tx1"/>
              </a:solidFill>
              <a:cs typeface="Courier New" pitchFamily="49" charset="0"/>
            </a:endParaRPr>
          </a:p>
        </p:txBody>
      </p:sp>
      <p:pic>
        <p:nvPicPr>
          <p:cNvPr id="2" name="cli-7">
            <a:hlinkClick r:id="" action="ppaction://media"/>
            <a:extLst>
              <a:ext uri="{FF2B5EF4-FFF2-40B4-BE49-F238E27FC236}">
                <a16:creationId xmlns:a16="http://schemas.microsoft.com/office/drawing/2014/main" id="{F34A41A6-B284-65E2-252A-CE09BAB958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0986" y="6295473"/>
            <a:ext cx="487363" cy="487363"/>
          </a:xfrm>
          <a:prstGeom prst="rect">
            <a:avLst/>
          </a:prstGeom>
        </p:spPr>
      </p:pic>
    </p:spTree>
    <p:extLst>
      <p:ext uri="{BB962C8B-B14F-4D97-AF65-F5344CB8AC3E}">
        <p14:creationId xmlns:p14="http://schemas.microsoft.com/office/powerpoint/2010/main" val="2699597520"/>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6910C2C-DF68-4FF6-BAF2-05905544B256}"/>
              </a:ext>
            </a:extLst>
          </p:cNvPr>
          <p:cNvSpPr>
            <a:spLocks noGrp="1"/>
          </p:cNvSpPr>
          <p:nvPr>
            <p:ph type="body" sz="quarter" idx="13"/>
          </p:nvPr>
        </p:nvSpPr>
        <p:spPr/>
        <p:txBody>
          <a:bodyPr/>
          <a:lstStyle/>
          <a:p>
            <a:pPr>
              <a:lnSpc>
                <a:spcPct val="150000"/>
              </a:lnSpc>
            </a:pPr>
            <a:r>
              <a:rPr lang="en-GB" sz="1400" dirty="0"/>
              <a:t>Step 2/3 on node1</a:t>
            </a:r>
          </a:p>
          <a:p>
            <a:pPr>
              <a:lnSpc>
                <a:spcPct val="150000"/>
              </a:lnSpc>
            </a:pPr>
            <a:endParaRPr lang="en-GB" sz="1600" dirty="0"/>
          </a:p>
          <a:p>
            <a:pPr>
              <a:lnSpc>
                <a:spcPct val="150000"/>
              </a:lnSpc>
            </a:pPr>
            <a:r>
              <a:rPr lang="en-GB" sz="1200" dirty="0"/>
              <a:t>Apply the cluster configuration on all nodes</a:t>
            </a:r>
          </a:p>
        </p:txBody>
      </p:sp>
      <p:sp>
        <p:nvSpPr>
          <p:cNvPr id="5" name="Espace réservé du texte 4">
            <a:extLst>
              <a:ext uri="{FF2B5EF4-FFF2-40B4-BE49-F238E27FC236}">
                <a16:creationId xmlns:a16="http://schemas.microsoft.com/office/drawing/2014/main" id="{56BA6A17-EAA1-416B-950D-D08CC0A5184A}"/>
              </a:ext>
            </a:extLst>
          </p:cNvPr>
          <p:cNvSpPr>
            <a:spLocks noGrp="1"/>
          </p:cNvSpPr>
          <p:nvPr>
            <p:ph type="body" sz="quarter" idx="26"/>
          </p:nvPr>
        </p:nvSpPr>
        <p:spPr/>
        <p:txBody>
          <a:bodyPr/>
          <a:lstStyle/>
          <a:p>
            <a:pPr marL="304792" indent="-304792">
              <a:buFont typeface="+mj-lt"/>
              <a:buAutoNum type="arabicPeriod"/>
            </a:pPr>
            <a:r>
              <a:rPr lang="en-US" sz="1400" dirty="0"/>
              <a:t>Change directory to SAFE on node 1</a:t>
            </a:r>
          </a:p>
          <a:p>
            <a:pPr marL="304792" indent="-304792">
              <a:buFont typeface="+mj-lt"/>
              <a:buAutoNum type="arabicPeriod"/>
            </a:pPr>
            <a:endParaRPr lang="en-GB" sz="1400" dirty="0"/>
          </a:p>
          <a:p>
            <a:pPr marL="304792" indent="-304792">
              <a:buFont typeface="+mj-lt"/>
              <a:buAutoNum type="arabicPeriod"/>
            </a:pPr>
            <a:r>
              <a:rPr lang="en-GB" sz="1400" dirty="0"/>
              <a:t>Check the configuration without applying it</a:t>
            </a:r>
          </a:p>
          <a:p>
            <a:pPr marL="0" indent="0">
              <a:buNone/>
            </a:pPr>
            <a:r>
              <a:rPr lang="en-GB" sz="1200" dirty="0">
                <a:solidFill>
                  <a:schemeClr val="accent1"/>
                </a:solidFill>
                <a:latin typeface="Courier New" panose="02070309020205020404" pitchFamily="49" charset="0"/>
                <a:cs typeface="Courier New" panose="02070309020205020404" pitchFamily="49" charset="0"/>
              </a:rPr>
              <a:t>   safekit cluster </a:t>
            </a:r>
            <a:r>
              <a:rPr lang="en-GB" sz="1200" dirty="0" err="1">
                <a:solidFill>
                  <a:schemeClr val="accent1"/>
                </a:solidFill>
                <a:latin typeface="Courier New" panose="02070309020205020404" pitchFamily="49" charset="0"/>
                <a:cs typeface="Courier New" panose="02070309020205020404" pitchFamily="49" charset="0"/>
              </a:rPr>
              <a:t>confcheck</a:t>
            </a:r>
            <a:r>
              <a:rPr lang="en-GB" sz="1200" dirty="0">
                <a:solidFill>
                  <a:schemeClr val="accent1"/>
                </a:solidFill>
                <a:latin typeface="Courier New" panose="02070309020205020404" pitchFamily="49" charset="0"/>
                <a:cs typeface="Courier New" panose="02070309020205020404" pitchFamily="49" charset="0"/>
              </a:rPr>
              <a:t> SAFEVAR/cluster/cluster.xml</a:t>
            </a:r>
            <a:endParaRPr lang="en-US" sz="1200" dirty="0">
              <a:solidFill>
                <a:schemeClr val="accent1"/>
              </a:solidFill>
              <a:latin typeface="Courier New" panose="02070309020205020404" pitchFamily="49" charset="0"/>
              <a:cs typeface="Courier New" panose="02070309020205020404" pitchFamily="49" charset="0"/>
            </a:endParaRPr>
          </a:p>
          <a:p>
            <a:pPr marL="0" indent="0">
              <a:buNone/>
            </a:pPr>
            <a:endParaRPr lang="fr-FR" sz="1400" kern="0" dirty="0">
              <a:cs typeface="Courier New" pitchFamily="49" charset="0"/>
            </a:endParaRPr>
          </a:p>
          <a:p>
            <a:pPr marL="342900" indent="-342900">
              <a:buFont typeface="+mj-lt"/>
              <a:buAutoNum type="arabicPeriod" startAt="3"/>
            </a:pPr>
            <a:r>
              <a:rPr lang="fr-FR" sz="1400" kern="0" dirty="0">
                <a:cs typeface="Courier New" pitchFamily="49" charset="0"/>
              </a:rPr>
              <a:t>Apply the configuration on node1 </a:t>
            </a:r>
            <a:endParaRPr lang="fr-FR" sz="1400" kern="0" dirty="0">
              <a:latin typeface="Montserrat" panose="00000500000000000000" pitchFamily="2" charset="0"/>
              <a:cs typeface="Courier New" pitchFamily="49" charset="0"/>
            </a:endParaRPr>
          </a:p>
          <a:p>
            <a:pPr marL="0" indent="0">
              <a:buNone/>
            </a:pPr>
            <a:r>
              <a:rPr lang="fr-FR" sz="1400" kern="0" dirty="0">
                <a:solidFill>
                  <a:schemeClr val="accent1"/>
                </a:solidFill>
                <a:latin typeface="Montserrat" panose="00000500000000000000" pitchFamily="2" charset="0"/>
                <a:cs typeface="Courier New" pitchFamily="49" charset="0"/>
              </a:rPr>
              <a:t>      </a:t>
            </a:r>
            <a:r>
              <a:rPr lang="fr-FR" sz="1200" kern="0" dirty="0">
                <a:solidFill>
                  <a:schemeClr val="accent1"/>
                </a:solidFill>
                <a:latin typeface="Courier New" panose="02070309020205020404" pitchFamily="49" charset="0"/>
                <a:cs typeface="Courier New" panose="02070309020205020404" pitchFamily="49" charset="0"/>
              </a:rPr>
              <a:t>safekit cluster config</a:t>
            </a:r>
          </a:p>
          <a:p>
            <a:pPr marL="0" indent="0">
              <a:buNone/>
            </a:pPr>
            <a:r>
              <a:rPr lang="fr-FR" sz="1200" kern="0" dirty="0">
                <a:solidFill>
                  <a:schemeClr val="accent1"/>
                </a:solidFill>
                <a:latin typeface="Courier New" panose="02070309020205020404" pitchFamily="49" charset="0"/>
                <a:cs typeface="Courier New" panose="02070309020205020404" pitchFamily="49" charset="0"/>
              </a:rPr>
              <a:t>  </a:t>
            </a:r>
            <a:r>
              <a:rPr lang="fr-FR" sz="1200" kern="0" dirty="0">
                <a:solidFill>
                  <a:schemeClr val="tx1"/>
                </a:solidFill>
                <a:latin typeface="Courier New" panose="02070309020205020404" pitchFamily="49" charset="0"/>
                <a:cs typeface="Courier New" panose="02070309020205020404" pitchFamily="49" charset="0"/>
              </a:rPr>
              <a:t>=&gt;</a:t>
            </a:r>
            <a:r>
              <a:rPr lang="fr-FR" sz="1200" kern="0" dirty="0">
                <a:solidFill>
                  <a:schemeClr val="accent1"/>
                </a:solidFill>
                <a:latin typeface="Courier New" panose="02070309020205020404" pitchFamily="49" charset="0"/>
                <a:cs typeface="Courier New" panose="02070309020205020404" pitchFamily="49" charset="0"/>
              </a:rPr>
              <a:t> </a:t>
            </a:r>
            <a:r>
              <a:rPr lang="en-US" sz="1200" kern="0" dirty="0">
                <a:latin typeface="+mn-lt"/>
                <a:cs typeface="Courier New" pitchFamily="49" charset="0"/>
              </a:rPr>
              <a:t>Configure and create new cryptographic key, for communication between cluster nodes</a:t>
            </a:r>
          </a:p>
          <a:p>
            <a:pPr marL="0" indent="0">
              <a:buNone/>
            </a:pPr>
            <a:endParaRPr lang="fr-FR" sz="1400" kern="0" dirty="0">
              <a:cs typeface="Courier New" pitchFamily="49" charset="0"/>
            </a:endParaRPr>
          </a:p>
          <a:p>
            <a:pPr marL="342900" indent="-342900">
              <a:buFont typeface="+mj-lt"/>
              <a:buAutoNum type="arabicPeriod" startAt="4"/>
            </a:pPr>
            <a:r>
              <a:rPr lang="fr-FR" sz="1400" kern="0" dirty="0">
                <a:cs typeface="Courier New" pitchFamily="49" charset="0"/>
              </a:rPr>
              <a:t>Export the configuration on all </a:t>
            </a:r>
            <a:r>
              <a:rPr lang="fr-FR" sz="1400" kern="0" dirty="0" err="1">
                <a:cs typeface="Courier New" pitchFamily="49" charset="0"/>
              </a:rPr>
              <a:t>nodes</a:t>
            </a:r>
            <a:r>
              <a:rPr lang="fr-FR" sz="1400" kern="0" dirty="0">
                <a:cs typeface="Courier New" pitchFamily="49" charset="0"/>
              </a:rPr>
              <a:t> </a:t>
            </a:r>
          </a:p>
          <a:p>
            <a:pPr marL="188166" lvl="1" indent="0">
              <a:lnSpc>
                <a:spcPct val="150000"/>
              </a:lnSpc>
              <a:buNone/>
            </a:pPr>
            <a:r>
              <a:rPr lang="fr-FR" sz="1200" kern="0" dirty="0">
                <a:solidFill>
                  <a:schemeClr val="accent1"/>
                </a:solidFill>
                <a:latin typeface="Courier New" panose="02070309020205020404" pitchFamily="49" charset="0"/>
                <a:cs typeface="Courier New" panose="02070309020205020404" pitchFamily="49" charset="0"/>
              </a:rPr>
              <a:t> safekit –H "*" -G</a:t>
            </a:r>
          </a:p>
          <a:p>
            <a:pPr marL="188166" lvl="1" indent="0">
              <a:lnSpc>
                <a:spcPct val="150000"/>
              </a:lnSpc>
              <a:buNone/>
            </a:pPr>
            <a:r>
              <a:rPr lang="fr-FR" sz="1200" kern="0" dirty="0">
                <a:solidFill>
                  <a:srgbClr val="FF6D43"/>
                </a:solidFill>
                <a:latin typeface="Courier New" panose="02070309020205020404" pitchFamily="49" charset="0"/>
                <a:cs typeface="Courier New" panose="02070309020205020404" pitchFamily="49" charset="0"/>
              </a:rPr>
              <a:t> </a:t>
            </a:r>
            <a:r>
              <a:rPr lang="fr-FR" sz="1200" kern="0" dirty="0">
                <a:solidFill>
                  <a:schemeClr val="tx1"/>
                </a:solidFill>
                <a:latin typeface="Courier New" panose="02070309020205020404" pitchFamily="49" charset="0"/>
                <a:cs typeface="Courier New" panose="02070309020205020404" pitchFamily="49" charset="0"/>
              </a:rPr>
              <a:t>(</a:t>
            </a:r>
            <a:r>
              <a:rPr lang="fr-FR" sz="1200" kern="0" dirty="0">
                <a:solidFill>
                  <a:srgbClr val="FF6D43"/>
                </a:solidFill>
                <a:latin typeface="Courier New" panose="02070309020205020404" pitchFamily="49" charset="0"/>
                <a:cs typeface="Courier New" panose="02070309020205020404" pitchFamily="49" charset="0"/>
              </a:rPr>
              <a:t>–H "*" </a:t>
            </a:r>
            <a:r>
              <a:rPr lang="fr-FR" sz="1200" kern="0" dirty="0">
                <a:latin typeface="+mn-lt"/>
                <a:cs typeface="Courier New" pitchFamily="49" charset="0"/>
              </a:rPr>
              <a:t>for running the command on all </a:t>
            </a:r>
            <a:r>
              <a:rPr lang="fr-FR" sz="1200" kern="0" dirty="0" err="1">
                <a:latin typeface="+mn-lt"/>
                <a:cs typeface="Courier New" pitchFamily="49" charset="0"/>
              </a:rPr>
              <a:t>nodes</a:t>
            </a:r>
            <a:r>
              <a:rPr lang="fr-FR" sz="1200" kern="0" dirty="0">
                <a:latin typeface="+mn-lt"/>
                <a:cs typeface="Courier New" pitchFamily="49" charset="0"/>
              </a:rPr>
              <a:t> </a:t>
            </a:r>
            <a:r>
              <a:rPr lang="fr-FR" sz="1200" kern="0" dirty="0" err="1">
                <a:latin typeface="+mn-lt"/>
                <a:cs typeface="Courier New" pitchFamily="49" charset="0"/>
              </a:rPr>
              <a:t>defined</a:t>
            </a:r>
            <a:r>
              <a:rPr lang="fr-FR" sz="1200" kern="0" dirty="0">
                <a:latin typeface="+mn-lt"/>
                <a:cs typeface="Courier New" pitchFamily="49" charset="0"/>
              </a:rPr>
              <a:t> in cluster.xml)</a:t>
            </a:r>
          </a:p>
          <a:p>
            <a:pPr marL="188166"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 </a:t>
            </a:r>
            <a:r>
              <a:rPr lang="en-US" sz="1200" kern="0" dirty="0">
                <a:latin typeface="+mn-lt"/>
                <a:cs typeface="Courier New" pitchFamily="49" charset="0"/>
              </a:rPr>
              <a:t>Apply and export the cluster configuration and cryptographic key</a:t>
            </a:r>
          </a:p>
        </p:txBody>
      </p:sp>
      <p:sp>
        <p:nvSpPr>
          <p:cNvPr id="2" name="Titre 1">
            <a:extLst>
              <a:ext uri="{FF2B5EF4-FFF2-40B4-BE49-F238E27FC236}">
                <a16:creationId xmlns:a16="http://schemas.microsoft.com/office/drawing/2014/main" id="{42CC3E92-8F2B-4E84-9CD9-837EA49170FE}"/>
              </a:ext>
            </a:extLst>
          </p:cNvPr>
          <p:cNvSpPr>
            <a:spLocks noGrp="1"/>
          </p:cNvSpPr>
          <p:nvPr>
            <p:ph type="title"/>
          </p:nvPr>
        </p:nvSpPr>
        <p:spPr/>
        <p:txBody>
          <a:bodyPr/>
          <a:lstStyle/>
          <a:p>
            <a:r>
              <a:rPr lang="en-GB" dirty="0"/>
              <a:t>Cluster configuration</a:t>
            </a:r>
          </a:p>
        </p:txBody>
      </p:sp>
      <p:sp>
        <p:nvSpPr>
          <p:cNvPr id="4" name="Espace réservé du texte 3">
            <a:extLst>
              <a:ext uri="{FF2B5EF4-FFF2-40B4-BE49-F238E27FC236}">
                <a16:creationId xmlns:a16="http://schemas.microsoft.com/office/drawing/2014/main" id="{2AC9A859-D931-4E52-83DA-927C2DE6E4C1}"/>
              </a:ext>
            </a:extLst>
          </p:cNvPr>
          <p:cNvSpPr>
            <a:spLocks noGrp="1"/>
          </p:cNvSpPr>
          <p:nvPr>
            <p:ph type="body" sz="quarter" idx="10"/>
          </p:nvPr>
        </p:nvSpPr>
        <p:spPr/>
        <p:txBody>
          <a:bodyPr/>
          <a:lstStyle/>
          <a:p>
            <a:endParaRPr lang="en-GB" dirty="0"/>
          </a:p>
        </p:txBody>
      </p:sp>
      <p:pic>
        <p:nvPicPr>
          <p:cNvPr id="10" name="cli-8">
            <a:hlinkClick r:id="" action="ppaction://media"/>
            <a:extLst>
              <a:ext uri="{FF2B5EF4-FFF2-40B4-BE49-F238E27FC236}">
                <a16:creationId xmlns:a16="http://schemas.microsoft.com/office/drawing/2014/main" id="{86897367-C549-866B-F131-D091728541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0986" y="6370637"/>
            <a:ext cx="487363" cy="487363"/>
          </a:xfrm>
          <a:prstGeom prst="rect">
            <a:avLst/>
          </a:prstGeom>
        </p:spPr>
      </p:pic>
    </p:spTree>
    <p:extLst>
      <p:ext uri="{BB962C8B-B14F-4D97-AF65-F5344CB8AC3E}">
        <p14:creationId xmlns:p14="http://schemas.microsoft.com/office/powerpoint/2010/main" val="86665461"/>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2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6BA6A17-EAA1-416B-950D-D08CC0A5184A}"/>
              </a:ext>
            </a:extLst>
          </p:cNvPr>
          <p:cNvSpPr>
            <a:spLocks noGrp="1"/>
          </p:cNvSpPr>
          <p:nvPr>
            <p:ph type="body" sz="quarter" idx="13"/>
          </p:nvPr>
        </p:nvSpPr>
        <p:spPr>
          <a:xfrm>
            <a:off x="619759" y="1584960"/>
            <a:ext cx="2550161" cy="4368800"/>
          </a:xfrm>
        </p:spPr>
        <p:txBody>
          <a:bodyPr/>
          <a:lstStyle/>
          <a:p>
            <a:r>
              <a:rPr lang="en-GB" sz="1400" dirty="0"/>
              <a:t>Step 3/3 on node1</a:t>
            </a:r>
          </a:p>
          <a:p>
            <a:endParaRPr lang="en-GB" dirty="0"/>
          </a:p>
          <a:p>
            <a:r>
              <a:rPr lang="en-GB" sz="1200" dirty="0"/>
              <a:t>Check the result</a:t>
            </a:r>
          </a:p>
          <a:p>
            <a:pPr lvl="2"/>
            <a:endParaRPr lang="en-US" dirty="0"/>
          </a:p>
        </p:txBody>
      </p:sp>
      <p:sp>
        <p:nvSpPr>
          <p:cNvPr id="2" name="Titre 1">
            <a:extLst>
              <a:ext uri="{FF2B5EF4-FFF2-40B4-BE49-F238E27FC236}">
                <a16:creationId xmlns:a16="http://schemas.microsoft.com/office/drawing/2014/main" id="{42CC3E92-8F2B-4E84-9CD9-837EA49170FE}"/>
              </a:ext>
            </a:extLst>
          </p:cNvPr>
          <p:cNvSpPr>
            <a:spLocks noGrp="1"/>
          </p:cNvSpPr>
          <p:nvPr>
            <p:ph type="title"/>
          </p:nvPr>
        </p:nvSpPr>
        <p:spPr>
          <a:xfrm>
            <a:off x="316799" y="471915"/>
            <a:ext cx="11484000" cy="343237"/>
          </a:xfrm>
        </p:spPr>
        <p:txBody>
          <a:bodyPr/>
          <a:lstStyle/>
          <a:p>
            <a:r>
              <a:rPr lang="en-GB"/>
              <a:t>Cluster configuration</a:t>
            </a:r>
            <a:endParaRPr lang="en-GB" dirty="0"/>
          </a:p>
        </p:txBody>
      </p:sp>
      <p:sp>
        <p:nvSpPr>
          <p:cNvPr id="3" name="Espace réservé du texte 2">
            <a:extLst>
              <a:ext uri="{FF2B5EF4-FFF2-40B4-BE49-F238E27FC236}">
                <a16:creationId xmlns:a16="http://schemas.microsoft.com/office/drawing/2014/main" id="{A6910C2C-DF68-4FF6-BAF2-05905544B256}"/>
              </a:ext>
            </a:extLst>
          </p:cNvPr>
          <p:cNvSpPr>
            <a:spLocks noGrp="1"/>
          </p:cNvSpPr>
          <p:nvPr>
            <p:ph type="body" sz="quarter" idx="10"/>
          </p:nvPr>
        </p:nvSpPr>
        <p:spPr>
          <a:xfrm>
            <a:off x="316799" y="830931"/>
            <a:ext cx="11484000" cy="338554"/>
          </a:xfrm>
        </p:spPr>
        <p:txBody>
          <a:bodyPr/>
          <a:lstStyle/>
          <a:p>
            <a:endParaRPr lang="en-GB" dirty="0"/>
          </a:p>
        </p:txBody>
      </p:sp>
      <p:sp>
        <p:nvSpPr>
          <p:cNvPr id="14" name="Espace réservé du texte 4">
            <a:extLst>
              <a:ext uri="{FF2B5EF4-FFF2-40B4-BE49-F238E27FC236}">
                <a16:creationId xmlns:a16="http://schemas.microsoft.com/office/drawing/2014/main" id="{9053952F-65DB-3358-1706-77A1C489E299}"/>
              </a:ext>
            </a:extLst>
          </p:cNvPr>
          <p:cNvSpPr>
            <a:spLocks noGrp="1"/>
          </p:cNvSpPr>
          <p:nvPr>
            <p:ph type="body" sz="quarter" idx="26"/>
          </p:nvPr>
        </p:nvSpPr>
        <p:spPr>
          <a:xfrm>
            <a:off x="3587750" y="1584325"/>
            <a:ext cx="8151813" cy="4368800"/>
          </a:xfrm>
        </p:spPr>
        <p:txBody>
          <a:bodyPr/>
          <a:lstStyle/>
          <a:p>
            <a:pPr marL="304792" indent="-304792">
              <a:buFont typeface="+mj-lt"/>
              <a:buAutoNum type="arabicPeriod"/>
            </a:pPr>
            <a:r>
              <a:rPr lang="en-GB" sz="1400" dirty="0"/>
              <a:t>Check the configuration on all nodes</a:t>
            </a:r>
          </a:p>
          <a:p>
            <a:pPr marL="188166" lvl="1" indent="0">
              <a:lnSpc>
                <a:spcPct val="150000"/>
              </a:lnSpc>
              <a:buNone/>
            </a:pPr>
            <a:r>
              <a:rPr lang="fr-FR" sz="1200" kern="0" dirty="0">
                <a:solidFill>
                  <a:schemeClr val="accent1"/>
                </a:solidFill>
                <a:latin typeface="Courier New" panose="02070309020205020404" pitchFamily="49" charset="0"/>
                <a:cs typeface="Courier New" panose="02070309020205020404" pitchFamily="49" charset="0"/>
              </a:rPr>
              <a:t> </a:t>
            </a:r>
            <a:r>
              <a:rPr lang="fr-FR" sz="1200" kern="0" dirty="0" err="1">
                <a:solidFill>
                  <a:schemeClr val="accent1"/>
                </a:solidFill>
                <a:latin typeface="Courier New" panose="02070309020205020404" pitchFamily="49" charset="0"/>
                <a:cs typeface="Courier New" panose="02070309020205020404" pitchFamily="49" charset="0"/>
              </a:rPr>
              <a:t>safekit</a:t>
            </a:r>
            <a:r>
              <a:rPr lang="fr-FR" sz="1200" kern="0" dirty="0">
                <a:solidFill>
                  <a:schemeClr val="accent1"/>
                </a:solidFill>
                <a:latin typeface="Courier New" panose="02070309020205020404" pitchFamily="49" charset="0"/>
                <a:cs typeface="Courier New" panose="02070309020205020404" pitchFamily="49" charset="0"/>
              </a:rPr>
              <a:t> –H "*" cluster </a:t>
            </a:r>
            <a:r>
              <a:rPr lang="fr-FR" sz="1200" kern="0" dirty="0" err="1">
                <a:solidFill>
                  <a:schemeClr val="accent1"/>
                </a:solidFill>
                <a:latin typeface="Courier New" panose="02070309020205020404" pitchFamily="49" charset="0"/>
                <a:cs typeface="Courier New" panose="02070309020205020404" pitchFamily="49" charset="0"/>
              </a:rPr>
              <a:t>confinfo</a:t>
            </a:r>
            <a:endParaRPr lang="fr-FR" sz="1200" kern="0" dirty="0">
              <a:solidFill>
                <a:schemeClr val="accent1"/>
              </a:solidFill>
              <a:latin typeface="Courier New" panose="02070309020205020404" pitchFamily="49" charset="0"/>
              <a:cs typeface="Courier New" panose="02070309020205020404" pitchFamily="49" charset="0"/>
            </a:endParaRPr>
          </a:p>
          <a:p>
            <a:pPr marL="630518" lvl="3" indent="0">
              <a:buNone/>
            </a:pPr>
            <a:r>
              <a:rPr lang="fr-FR" sz="1000" kern="0" dirty="0">
                <a:latin typeface="Courier New" panose="02070309020205020404" pitchFamily="49" charset="0"/>
                <a:cs typeface="Courier New" panose="02070309020205020404" pitchFamily="49" charset="0"/>
              </a:rPr>
              <a:t>Node    Signature                                 Date            Lock</a:t>
            </a:r>
          </a:p>
          <a:p>
            <a:pPr marL="630518" lvl="3" indent="0">
              <a:buNone/>
            </a:pPr>
            <a:r>
              <a:rPr lang="fr-FR" sz="1000" kern="0" dirty="0">
                <a:latin typeface="Courier New" panose="02070309020205020404" pitchFamily="49" charset="0"/>
                <a:cs typeface="Courier New" panose="02070309020205020404" pitchFamily="49" charset="0"/>
              </a:rPr>
              <a:t>node1   417453d0caf10e9dc5122dd8335c0e4d2d700991  09-08T15:25:24   0</a:t>
            </a:r>
          </a:p>
          <a:p>
            <a:pPr marL="630518" lvl="3" indent="0">
              <a:buNone/>
            </a:pPr>
            <a:r>
              <a:rPr lang="fr-FR" sz="1000" kern="0" dirty="0">
                <a:latin typeface="Courier New" panose="02070309020205020404" pitchFamily="49" charset="0"/>
                <a:cs typeface="Courier New" panose="02070309020205020404" pitchFamily="49" charset="0"/>
              </a:rPr>
              <a:t>node2   417453d0caf10e9dc5122dd8335c0e4d2d700991  09-08T15:25:24   0</a:t>
            </a:r>
          </a:p>
          <a:p>
            <a:pPr marL="216000" lvl="1" indent="0">
              <a:lnSpc>
                <a:spcPct val="150000"/>
              </a:lnSpc>
              <a:buNone/>
            </a:pPr>
            <a:r>
              <a:rPr lang="fr-FR" sz="1200" kern="0" dirty="0">
                <a:solidFill>
                  <a:schemeClr val="tx1"/>
                </a:solidFill>
                <a:latin typeface="Courier New" panose="02070309020205020404" pitchFamily="49" charset="0"/>
                <a:cs typeface="Courier New" panose="02070309020205020404" pitchFamily="49" charset="0"/>
              </a:rPr>
              <a:t>=&gt;</a:t>
            </a:r>
            <a:r>
              <a:rPr lang="fr-FR" sz="1200" kern="0" dirty="0">
                <a:solidFill>
                  <a:schemeClr val="accent1"/>
                </a:solidFill>
                <a:latin typeface="Courier New" panose="02070309020205020404" pitchFamily="49" charset="0"/>
                <a:cs typeface="Courier New" panose="02070309020205020404" pitchFamily="49" charset="0"/>
              </a:rPr>
              <a:t> </a:t>
            </a:r>
            <a:r>
              <a:rPr lang="en-US" sz="1200" kern="0" dirty="0">
                <a:latin typeface="+mn-lt"/>
                <a:cs typeface="Courier New" pitchFamily="49" charset="0"/>
              </a:rPr>
              <a:t>Signatures must be identical. If not, the </a:t>
            </a:r>
            <a:r>
              <a:rPr lang="en-US" sz="1200" dirty="0">
                <a:latin typeface="+mn-lt"/>
              </a:rPr>
              <a:t>cluster does not work properly</a:t>
            </a:r>
          </a:p>
          <a:p>
            <a:pPr marL="216000" lvl="1" indent="0">
              <a:buNone/>
            </a:pPr>
            <a:endParaRPr lang="en-US" dirty="0">
              <a:latin typeface="+mn-lt"/>
            </a:endParaRPr>
          </a:p>
          <a:p>
            <a:pPr marL="329176" indent="-304792">
              <a:buFont typeface="+mj-lt"/>
              <a:buAutoNum type="arabicPeriod"/>
            </a:pPr>
            <a:r>
              <a:rPr lang="en-GB" sz="1400" dirty="0"/>
              <a:t>Check</a:t>
            </a:r>
            <a:r>
              <a:rPr lang="en-US" sz="1400" dirty="0"/>
              <a:t> license on all nodes</a:t>
            </a:r>
          </a:p>
          <a:p>
            <a:pPr marL="212550" lvl="1" indent="0">
              <a:lnSpc>
                <a:spcPct val="150000"/>
              </a:lnSpc>
              <a:buNone/>
            </a:pPr>
            <a:r>
              <a:rPr lang="fr-FR" sz="1200" kern="0" dirty="0">
                <a:solidFill>
                  <a:schemeClr val="accent1"/>
                </a:solidFill>
                <a:latin typeface="Courier New" panose="02070309020205020404" pitchFamily="49" charset="0"/>
                <a:cs typeface="Courier New" panose="02070309020205020404" pitchFamily="49" charset="0"/>
              </a:rPr>
              <a:t> </a:t>
            </a:r>
            <a:r>
              <a:rPr lang="fr-FR" sz="1200" kern="0" dirty="0" err="1">
                <a:solidFill>
                  <a:schemeClr val="accent1"/>
                </a:solidFill>
                <a:latin typeface="Courier New" panose="02070309020205020404" pitchFamily="49" charset="0"/>
                <a:cs typeface="Courier New" panose="02070309020205020404" pitchFamily="49" charset="0"/>
              </a:rPr>
              <a:t>safekit</a:t>
            </a:r>
            <a:r>
              <a:rPr lang="fr-FR" sz="1200" kern="0" dirty="0">
                <a:solidFill>
                  <a:schemeClr val="accent1"/>
                </a:solidFill>
                <a:latin typeface="Courier New" panose="02070309020205020404" pitchFamily="49" charset="0"/>
                <a:cs typeface="Courier New" panose="02070309020205020404" pitchFamily="49" charset="0"/>
              </a:rPr>
              <a:t> –H "*" </a:t>
            </a:r>
            <a:r>
              <a:rPr lang="fr-FR" sz="1200" kern="0" dirty="0" err="1">
                <a:solidFill>
                  <a:schemeClr val="accent1"/>
                </a:solidFill>
                <a:latin typeface="Courier New" panose="02070309020205020404" pitchFamily="49" charset="0"/>
                <a:cs typeface="Courier New" panose="02070309020205020404" pitchFamily="49" charset="0"/>
              </a:rPr>
              <a:t>level</a:t>
            </a:r>
            <a:endParaRPr lang="fr-FR" sz="1200" kern="0" dirty="0">
              <a:solidFill>
                <a:schemeClr val="accent1"/>
              </a:solidFill>
              <a:latin typeface="Courier New" panose="02070309020205020404" pitchFamily="49" charset="0"/>
              <a:cs typeface="Courier New" panose="02070309020205020404" pitchFamily="49" charset="0"/>
            </a:endParaRPr>
          </a:p>
          <a:p>
            <a:pPr marL="654901" lvl="3" indent="0">
              <a:buNone/>
            </a:pPr>
            <a:r>
              <a:rPr lang="en-US" sz="1000" dirty="0">
                <a:latin typeface="Courier New" panose="02070309020205020404" pitchFamily="49" charset="0"/>
                <a:cs typeface="Courier New" panose="02070309020205020404" pitchFamily="49" charset="0"/>
              </a:rPr>
              <a:t>Host      : node1</a:t>
            </a:r>
          </a:p>
          <a:p>
            <a:pPr marL="654901" lvl="3" indent="0">
              <a:buNone/>
            </a:pPr>
            <a:r>
              <a:rPr lang="en-US" sz="1000" dirty="0">
                <a:latin typeface="Courier New" panose="02070309020205020404" pitchFamily="49" charset="0"/>
                <a:cs typeface="Courier New" panose="02070309020205020404" pitchFamily="49" charset="0"/>
              </a:rPr>
              <a:t>OS         : Microsoft Windows Server Standard [64-bit] (10.0.17763 ) Server</a:t>
            </a:r>
          </a:p>
          <a:p>
            <a:pPr marL="654901" lvl="3" indent="0">
              <a:buNone/>
            </a:pPr>
            <a:r>
              <a:rPr lang="en-US" sz="1000" dirty="0" err="1">
                <a:latin typeface="Courier New" panose="02070309020205020404" pitchFamily="49" charset="0"/>
                <a:cs typeface="Courier New" panose="02070309020205020404" pitchFamily="49" charset="0"/>
              </a:rPr>
              <a:t>SafeKit</a:t>
            </a:r>
            <a:r>
              <a:rPr lang="en-US" sz="1000" dirty="0">
                <a:latin typeface="Courier New" panose="02070309020205020404" pitchFamily="49" charset="0"/>
                <a:cs typeface="Courier New" panose="02070309020205020404" pitchFamily="49" charset="0"/>
              </a:rPr>
              <a:t> : 7.5.0.13</a:t>
            </a:r>
          </a:p>
          <a:p>
            <a:pPr marL="654901" lvl="3" indent="0">
              <a:buNone/>
            </a:pPr>
            <a:r>
              <a:rPr lang="en-US" sz="1000" dirty="0">
                <a:latin typeface="Courier New" panose="02070309020205020404" pitchFamily="49" charset="0"/>
                <a:cs typeface="Courier New" panose="02070309020205020404" pitchFamily="49" charset="0"/>
              </a:rPr>
              <a:t>License : NO license : Demo 3 days</a:t>
            </a:r>
          </a:p>
          <a:p>
            <a:pPr marL="654901" lvl="3" indent="0">
              <a:buNone/>
            </a:pPr>
            <a:r>
              <a:rPr lang="en-US" sz="1000" dirty="0">
                <a:latin typeface="Courier New" panose="02070309020205020404" pitchFamily="49" charset="0"/>
                <a:cs typeface="Courier New" panose="02070309020205020404" pitchFamily="49" charset="0"/>
              </a:rPr>
              <a:t>Host      : node2</a:t>
            </a:r>
          </a:p>
          <a:p>
            <a:pPr marL="654901" lvl="3" indent="0">
              <a:buNone/>
            </a:pPr>
            <a:r>
              <a:rPr lang="en-US" sz="1000" dirty="0">
                <a:latin typeface="Courier New" panose="02070309020205020404" pitchFamily="49" charset="0"/>
                <a:cs typeface="Courier New" panose="02070309020205020404" pitchFamily="49" charset="0"/>
              </a:rPr>
              <a:t>…</a:t>
            </a:r>
          </a:p>
          <a:p>
            <a:pPr marL="438901" lvl="2" indent="0">
              <a:buNone/>
            </a:pPr>
            <a:endParaRPr lang="en-US" sz="1200" dirty="0">
              <a:latin typeface="+mn-lt"/>
              <a:cs typeface="Courier New" panose="02070309020205020404" pitchFamily="49" charset="0"/>
            </a:endParaRPr>
          </a:p>
        </p:txBody>
      </p:sp>
      <p:pic>
        <p:nvPicPr>
          <p:cNvPr id="15" name="cli-9">
            <a:hlinkClick r:id="" action="ppaction://media"/>
            <a:extLst>
              <a:ext uri="{FF2B5EF4-FFF2-40B4-BE49-F238E27FC236}">
                <a16:creationId xmlns:a16="http://schemas.microsoft.com/office/drawing/2014/main" id="{6506576C-4D61-00BE-E5AA-6BBF11C1C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1168" y="6285533"/>
            <a:ext cx="487363" cy="487363"/>
          </a:xfrm>
          <a:prstGeom prst="rect">
            <a:avLst/>
          </a:prstGeom>
        </p:spPr>
      </p:pic>
    </p:spTree>
    <p:extLst>
      <p:ext uri="{BB962C8B-B14F-4D97-AF65-F5344CB8AC3E}">
        <p14:creationId xmlns:p14="http://schemas.microsoft.com/office/powerpoint/2010/main" val="270655306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customXml/itemProps2.xml><?xml version="1.0" encoding="utf-8"?>
<ds:datastoreItem xmlns:ds="http://schemas.openxmlformats.org/officeDocument/2006/customXml" ds:itemID="{82EB0297-762E-42E9-B86E-6C0F96E2C62B}">
  <ds:schemaRefs>
    <ds:schemaRef ds:uri="e9aa198f-3527-4b2d-be02-f86f9b700563"/>
    <ds:schemaRef ds:uri="7a825772-c0df-4f28-96c7-11aa352723ad"/>
    <ds:schemaRef ds:uri="http://schemas.microsoft.com/sharepoint/v4"/>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fb7e38a5-168d-48f1-9560-d9b8c8c618c0"/>
    <ds:schemaRef ds:uri="http://purl.org/dc/terms/"/>
  </ds:schemaRefs>
</ds:datastoreItem>
</file>

<file path=customXml/itemProps3.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47D96D9-9072-44B8-839E-AE46372A8E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19391</TotalTime>
  <Words>4845</Words>
  <Application>Microsoft Office PowerPoint</Application>
  <PresentationFormat>Grand écran</PresentationFormat>
  <Paragraphs>426</Paragraphs>
  <Slides>22</Slides>
  <Notes>22</Notes>
  <HiddenSlides>0</HiddenSlides>
  <MMClips>22</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22</vt:i4>
      </vt:variant>
    </vt:vector>
  </HeadingPairs>
  <TitlesOfParts>
    <vt:vector size="35"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Verdana</vt:lpstr>
      <vt:lpstr>2_Thème Office</vt:lpstr>
      <vt:lpstr>SafeKit CLI</vt:lpstr>
      <vt:lpstr>Présentation PowerPoint</vt:lpstr>
      <vt:lpstr>Command line interface</vt:lpstr>
      <vt:lpstr>Présentation PowerPoint</vt:lpstr>
      <vt:lpstr>Scenario of the following slides</vt:lpstr>
      <vt:lpstr>Cluster configuration</vt:lpstr>
      <vt:lpstr>SAFEVAR/cluster/cluster.xml</vt:lpstr>
      <vt:lpstr>Cluster configuration</vt:lpstr>
      <vt:lpstr>Cluster configuration</vt:lpstr>
      <vt:lpstr>Présentation PowerPoint</vt:lpstr>
      <vt:lpstr>Scenario of the following slides</vt:lpstr>
      <vt:lpstr>Module configuration</vt:lpstr>
      <vt:lpstr>Module configuration</vt:lpstr>
      <vt:lpstr>Module configuration</vt:lpstr>
      <vt:lpstr>Module configuration</vt:lpstr>
      <vt:lpstr>Module configuration</vt:lpstr>
      <vt:lpstr>Module configuration</vt:lpstr>
      <vt:lpstr>Présentation PowerPoint</vt:lpstr>
      <vt:lpstr>Control modules</vt:lpstr>
      <vt:lpstr>Monitor</vt:lpstr>
      <vt:lpstr>Other useful commands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Command Line Administration</dc:title>
  <dc:creator>Bruno Rochat</dc:creator>
  <cp:lastModifiedBy>Bruno Rochat</cp:lastModifiedBy>
  <cp:revision>154</cp:revision>
  <dcterms:created xsi:type="dcterms:W3CDTF">2023-04-06T08:47:21Z</dcterms:created>
  <dcterms:modified xsi:type="dcterms:W3CDTF">2026-03-01T06:28:34Z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